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64" r:id="rId2"/>
    <p:sldId id="257" r:id="rId3"/>
    <p:sldId id="258" r:id="rId4"/>
    <p:sldId id="262" r:id="rId5"/>
    <p:sldId id="260" r:id="rId6"/>
    <p:sldId id="261" r:id="rId7"/>
    <p:sldId id="259" r:id="rId8"/>
    <p:sldId id="269" r:id="rId9"/>
    <p:sldId id="268" r:id="rId10"/>
    <p:sldId id="271" r:id="rId11"/>
    <p:sldId id="272" r:id="rId12"/>
    <p:sldId id="27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98" autoAdjust="0"/>
    <p:restoredTop sz="64442" autoAdjust="0"/>
  </p:normalViewPr>
  <p:slideViewPr>
    <p:cSldViewPr snapToGrid="0">
      <p:cViewPr>
        <p:scale>
          <a:sx n="75" d="100"/>
          <a:sy n="75" d="100"/>
        </p:scale>
        <p:origin x="201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18AF6B-5DB9-48F1-A900-411822DD2F54}" type="datetimeFigureOut">
              <a:rPr lang="en-GB" smtClean="0"/>
              <a:t>08/10/2015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B8483D-A07D-4805-BD9E-B775AE1ABF96}" type="slidenum">
              <a:rPr lang="en-GB" smtClean="0"/>
              <a:t>‹#›</a:t>
            </a:fld>
            <a:endParaRPr lang="en-GB"/>
          </a:p>
        </p:txBody>
      </p:sp>
    </p:spTree>
    <p:extLst>
      <p:ext uri="{BB962C8B-B14F-4D97-AF65-F5344CB8AC3E}">
        <p14:creationId xmlns:p14="http://schemas.microsoft.com/office/powerpoint/2010/main" val="2562096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TOTAL TIME [ 40 – 40 – 30 – 30 – 30 – 60 – 90 – 20 – 30 – 40 - 30 </a:t>
            </a:r>
            <a:r>
              <a:rPr lang="en-GB" smtClean="0"/>
              <a:t>&gt; 440s / 7.20min </a:t>
            </a:r>
            <a:r>
              <a:rPr lang="en-GB" dirty="0" smtClean="0"/>
              <a:t>]</a:t>
            </a:r>
            <a:endParaRPr lang="en-GB" dirty="0"/>
          </a:p>
        </p:txBody>
      </p:sp>
      <p:sp>
        <p:nvSpPr>
          <p:cNvPr id="4" name="Slide Number Placeholder 3"/>
          <p:cNvSpPr>
            <a:spLocks noGrp="1"/>
          </p:cNvSpPr>
          <p:nvPr>
            <p:ph type="sldNum" sz="quarter" idx="10"/>
          </p:nvPr>
        </p:nvSpPr>
        <p:spPr/>
        <p:txBody>
          <a:bodyPr/>
          <a:lstStyle/>
          <a:p>
            <a:fld id="{27B8483D-A07D-4805-BD9E-B775AE1ABF96}" type="slidenum">
              <a:rPr lang="en-GB" smtClean="0"/>
              <a:t>1</a:t>
            </a:fld>
            <a:endParaRPr lang="en-GB"/>
          </a:p>
        </p:txBody>
      </p:sp>
    </p:spTree>
    <p:extLst>
      <p:ext uri="{BB962C8B-B14F-4D97-AF65-F5344CB8AC3E}">
        <p14:creationId xmlns:p14="http://schemas.microsoft.com/office/powerpoint/2010/main" val="14506341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SCALABILITY [ 30s ]</a:t>
            </a:r>
          </a:p>
          <a:p>
            <a:endParaRPr lang="en-GB" dirty="0" smtClean="0"/>
          </a:p>
          <a:p>
            <a:pPr marL="171450" indent="-171450">
              <a:buFontTx/>
              <a:buChar char="-"/>
            </a:pPr>
            <a:r>
              <a:rPr lang="en-GB" dirty="0" smtClean="0"/>
              <a:t>Project scalability</a:t>
            </a:r>
            <a:r>
              <a:rPr lang="en-GB" baseline="0" dirty="0" smtClean="0"/>
              <a:t> was a large consideration during many development decisions for the engine</a:t>
            </a:r>
          </a:p>
          <a:p>
            <a:pPr marL="171450" indent="-171450">
              <a:buFontTx/>
              <a:buChar char="-"/>
            </a:pPr>
            <a:endParaRPr lang="en-GB" baseline="0" dirty="0" smtClean="0"/>
          </a:p>
          <a:p>
            <a:pPr marL="171450" indent="-171450">
              <a:buFontTx/>
              <a:buChar char="-"/>
            </a:pPr>
            <a:r>
              <a:rPr lang="en-GB" baseline="0" dirty="0" smtClean="0"/>
              <a:t>Addition of new units/buildings/defences is very quick requiring a couple of additions to the constants file on server and client side</a:t>
            </a:r>
          </a:p>
          <a:p>
            <a:pPr marL="171450" indent="-171450">
              <a:buFontTx/>
              <a:buChar char="-"/>
            </a:pPr>
            <a:endParaRPr lang="en-GB" baseline="0" dirty="0" smtClean="0"/>
          </a:p>
          <a:p>
            <a:pPr marL="171450" indent="-171450">
              <a:buFontTx/>
              <a:buChar char="-"/>
            </a:pPr>
            <a:r>
              <a:rPr lang="en-GB" baseline="0" dirty="0" smtClean="0"/>
              <a:t>Gave us good practice in creating software which may be expanded upon at a later time</a:t>
            </a:r>
            <a:endParaRPr lang="en-GB" dirty="0" smtClean="0"/>
          </a:p>
        </p:txBody>
      </p:sp>
      <p:sp>
        <p:nvSpPr>
          <p:cNvPr id="4" name="Slide Number Placeholder 3"/>
          <p:cNvSpPr>
            <a:spLocks noGrp="1"/>
          </p:cNvSpPr>
          <p:nvPr>
            <p:ph type="sldNum" sz="quarter" idx="10"/>
          </p:nvPr>
        </p:nvSpPr>
        <p:spPr/>
        <p:txBody>
          <a:bodyPr/>
          <a:lstStyle/>
          <a:p>
            <a:fld id="{27B8483D-A07D-4805-BD9E-B775AE1ABF96}" type="slidenum">
              <a:rPr lang="en-GB" smtClean="0"/>
              <a:t>10</a:t>
            </a:fld>
            <a:endParaRPr lang="en-GB"/>
          </a:p>
        </p:txBody>
      </p:sp>
    </p:spTree>
    <p:extLst>
      <p:ext uri="{BB962C8B-B14F-4D97-AF65-F5344CB8AC3E}">
        <p14:creationId xmlns:p14="http://schemas.microsoft.com/office/powerpoint/2010/main" val="3699643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CHALLENGES [ 40s ]</a:t>
            </a:r>
          </a:p>
          <a:p>
            <a:endParaRPr lang="en-GB" dirty="0" smtClean="0"/>
          </a:p>
          <a:p>
            <a:pPr marL="171450" indent="-171450">
              <a:buFontTx/>
              <a:buChar char="-"/>
            </a:pPr>
            <a:r>
              <a:rPr lang="en-GB" dirty="0" smtClean="0"/>
              <a:t>Learning</a:t>
            </a:r>
            <a:r>
              <a:rPr lang="en-GB" baseline="0" dirty="0" smtClean="0"/>
              <a:t> technologies we were not currently familiar with</a:t>
            </a:r>
          </a:p>
          <a:p>
            <a:pPr marL="171450" indent="-171450">
              <a:buFontTx/>
              <a:buChar char="-"/>
            </a:pPr>
            <a:endParaRPr lang="en-GB" baseline="0" dirty="0" smtClean="0"/>
          </a:p>
          <a:p>
            <a:pPr marL="171450" indent="-171450">
              <a:buFontTx/>
              <a:buChar char="-"/>
            </a:pPr>
            <a:r>
              <a:rPr lang="en-GB" dirty="0" smtClean="0"/>
              <a:t>Netty causing many</a:t>
            </a:r>
            <a:r>
              <a:rPr lang="en-GB" baseline="0" dirty="0" smtClean="0"/>
              <a:t> issues with random disconnects resulting in losing days worth of development time</a:t>
            </a:r>
          </a:p>
          <a:p>
            <a:pPr marL="171450" indent="-171450">
              <a:buFontTx/>
              <a:buChar char="-"/>
            </a:pPr>
            <a:endParaRPr lang="en-GB" baseline="0" dirty="0" smtClean="0"/>
          </a:p>
          <a:p>
            <a:pPr marL="171450" indent="-171450">
              <a:buFontTx/>
              <a:buChar char="-"/>
            </a:pPr>
            <a:r>
              <a:rPr lang="en-GB" baseline="0" dirty="0" smtClean="0"/>
              <a:t>Overly ambitious original idea and needed a more solid idea of what we would be delivering</a:t>
            </a:r>
          </a:p>
          <a:p>
            <a:pPr marL="171450" indent="-171450">
              <a:buFontTx/>
              <a:buChar char="-"/>
            </a:pPr>
            <a:endParaRPr lang="en-GB" baseline="0" dirty="0" smtClean="0"/>
          </a:p>
          <a:p>
            <a:pPr marL="171450" indent="-171450">
              <a:buFontTx/>
              <a:buChar char="-"/>
            </a:pPr>
            <a:r>
              <a:rPr lang="en-GB" baseline="0" dirty="0" smtClean="0"/>
              <a:t>Git committing files incorrectly and not using branches from the start</a:t>
            </a:r>
          </a:p>
          <a:p>
            <a:pPr marL="171450" indent="-171450">
              <a:buFontTx/>
              <a:buChar char="-"/>
            </a:pPr>
            <a:endParaRPr lang="en-GB" baseline="0" dirty="0" smtClean="0"/>
          </a:p>
          <a:p>
            <a:pPr marL="171450" indent="-171450">
              <a:buFontTx/>
              <a:buChar char="-"/>
            </a:pPr>
            <a:r>
              <a:rPr lang="en-GB" baseline="0" dirty="0" smtClean="0"/>
              <a:t>Eclipse causing plenty of problems</a:t>
            </a:r>
            <a:endParaRPr lang="en-GB" dirty="0" smtClean="0"/>
          </a:p>
        </p:txBody>
      </p:sp>
      <p:sp>
        <p:nvSpPr>
          <p:cNvPr id="4" name="Slide Number Placeholder 3"/>
          <p:cNvSpPr>
            <a:spLocks noGrp="1"/>
          </p:cNvSpPr>
          <p:nvPr>
            <p:ph type="sldNum" sz="quarter" idx="10"/>
          </p:nvPr>
        </p:nvSpPr>
        <p:spPr/>
        <p:txBody>
          <a:bodyPr/>
          <a:lstStyle/>
          <a:p>
            <a:fld id="{27B8483D-A07D-4805-BD9E-B775AE1ABF96}" type="slidenum">
              <a:rPr lang="en-GB" smtClean="0"/>
              <a:t>11</a:t>
            </a:fld>
            <a:endParaRPr lang="en-GB"/>
          </a:p>
        </p:txBody>
      </p:sp>
    </p:spTree>
    <p:extLst>
      <p:ext uri="{BB962C8B-B14F-4D97-AF65-F5344CB8AC3E}">
        <p14:creationId xmlns:p14="http://schemas.microsoft.com/office/powerpoint/2010/main" val="31369137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DIFFERENTLY [ 30s ]</a:t>
            </a:r>
          </a:p>
          <a:p>
            <a:endParaRPr lang="en-GB" dirty="0" smtClean="0"/>
          </a:p>
          <a:p>
            <a:pPr marL="171450" indent="-171450">
              <a:buFontTx/>
              <a:buChar char="-"/>
            </a:pPr>
            <a:r>
              <a:rPr lang="en-GB" baseline="0" dirty="0" smtClean="0"/>
              <a:t>Better weekly plans, including correct use of sprints</a:t>
            </a:r>
          </a:p>
          <a:p>
            <a:pPr marL="171450" indent="-171450">
              <a:buFontTx/>
              <a:buChar char="-"/>
            </a:pPr>
            <a:endParaRPr lang="en-GB" baseline="0" dirty="0" smtClean="0"/>
          </a:p>
          <a:p>
            <a:pPr marL="171450" indent="-171450">
              <a:buFontTx/>
              <a:buChar char="-"/>
            </a:pPr>
            <a:r>
              <a:rPr lang="en-GB" baseline="0" dirty="0" smtClean="0"/>
              <a:t>Implement a single feature at a time. Problem was partially caused by issues on JIRA being much to broad when they should have been several minor specific tasks</a:t>
            </a:r>
          </a:p>
        </p:txBody>
      </p:sp>
      <p:sp>
        <p:nvSpPr>
          <p:cNvPr id="4" name="Slide Number Placeholder 3"/>
          <p:cNvSpPr>
            <a:spLocks noGrp="1"/>
          </p:cNvSpPr>
          <p:nvPr>
            <p:ph type="sldNum" sz="quarter" idx="10"/>
          </p:nvPr>
        </p:nvSpPr>
        <p:spPr/>
        <p:txBody>
          <a:bodyPr/>
          <a:lstStyle/>
          <a:p>
            <a:fld id="{27B8483D-A07D-4805-BD9E-B775AE1ABF96}" type="slidenum">
              <a:rPr lang="en-GB" smtClean="0"/>
              <a:t>12</a:t>
            </a:fld>
            <a:endParaRPr lang="en-GB"/>
          </a:p>
        </p:txBody>
      </p:sp>
    </p:spTree>
    <p:extLst>
      <p:ext uri="{BB962C8B-B14F-4D97-AF65-F5344CB8AC3E}">
        <p14:creationId xmlns:p14="http://schemas.microsoft.com/office/powerpoint/2010/main" val="2464783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ORIGINS [ 40s</a:t>
            </a:r>
            <a:r>
              <a:rPr lang="en-GB" baseline="0" dirty="0" smtClean="0"/>
              <a:t> </a:t>
            </a:r>
            <a:r>
              <a:rPr lang="en-GB" dirty="0" smtClean="0"/>
              <a:t>]</a:t>
            </a:r>
          </a:p>
          <a:p>
            <a:endParaRPr lang="en-GB" dirty="0" smtClean="0"/>
          </a:p>
          <a:p>
            <a:pPr marL="171450" indent="-171450">
              <a:buFontTx/>
              <a:buChar char="-"/>
            </a:pPr>
            <a:r>
              <a:rPr lang="en-GB" dirty="0" smtClean="0"/>
              <a:t>Considered genres of</a:t>
            </a:r>
            <a:r>
              <a:rPr lang="en-GB" baseline="0" dirty="0" smtClean="0"/>
              <a:t> games which we had all played in the past, suggesting several proposals for ideas and debated why we thought we should make our proposed games.</a:t>
            </a:r>
          </a:p>
          <a:p>
            <a:pPr marL="171450" indent="-171450">
              <a:buFontTx/>
              <a:buChar char="-"/>
            </a:pPr>
            <a:endParaRPr lang="en-GB" baseline="0" dirty="0" smtClean="0"/>
          </a:p>
          <a:p>
            <a:pPr marL="171450" indent="-171450">
              <a:buFontTx/>
              <a:buChar char="-"/>
            </a:pPr>
            <a:r>
              <a:rPr lang="en-GB" baseline="0" dirty="0" smtClean="0"/>
              <a:t>Voted on our top three favourite proposals and selected the one with most votes, with an RTS style game being the clear winner</a:t>
            </a:r>
          </a:p>
          <a:p>
            <a:pPr marL="171450" indent="-171450">
              <a:buFontTx/>
              <a:buChar char="-"/>
            </a:pPr>
            <a:endParaRPr lang="en-GB" baseline="0" dirty="0" smtClean="0"/>
          </a:p>
          <a:p>
            <a:pPr marL="171450" indent="-171450">
              <a:buFontTx/>
              <a:buChar char="-"/>
            </a:pPr>
            <a:r>
              <a:rPr lang="en-GB" baseline="0" dirty="0" smtClean="0"/>
              <a:t>Took inspiration from games like Tiberium Sun, Tiberium Twilight, Generals, Star Craft and Age of Empires</a:t>
            </a:r>
          </a:p>
          <a:p>
            <a:pPr marL="171450" indent="-171450">
              <a:buFontTx/>
              <a:buChar char="-"/>
            </a:pPr>
            <a:endParaRPr lang="en-GB" baseline="0" dirty="0" smtClean="0"/>
          </a:p>
          <a:p>
            <a:pPr marL="171450" indent="-171450">
              <a:buFontTx/>
              <a:buChar char="-"/>
            </a:pPr>
            <a:r>
              <a:rPr lang="en-GB" baseline="0" dirty="0" smtClean="0"/>
              <a:t>Discussed what we thought was missing from our inspirations and what we thought we could achieve in the time we had, with some time spent thinking of future features we could include</a:t>
            </a:r>
            <a:endParaRPr lang="en-GB" dirty="0"/>
          </a:p>
        </p:txBody>
      </p:sp>
      <p:sp>
        <p:nvSpPr>
          <p:cNvPr id="4" name="Slide Number Placeholder 3"/>
          <p:cNvSpPr>
            <a:spLocks noGrp="1"/>
          </p:cNvSpPr>
          <p:nvPr>
            <p:ph type="sldNum" sz="quarter" idx="10"/>
          </p:nvPr>
        </p:nvSpPr>
        <p:spPr/>
        <p:txBody>
          <a:bodyPr/>
          <a:lstStyle/>
          <a:p>
            <a:fld id="{27B8483D-A07D-4805-BD9E-B775AE1ABF96}" type="slidenum">
              <a:rPr lang="en-GB" smtClean="0"/>
              <a:t>2</a:t>
            </a:fld>
            <a:endParaRPr lang="en-GB"/>
          </a:p>
        </p:txBody>
      </p:sp>
    </p:spTree>
    <p:extLst>
      <p:ext uri="{BB962C8B-B14F-4D97-AF65-F5344CB8AC3E}">
        <p14:creationId xmlns:p14="http://schemas.microsoft.com/office/powerpoint/2010/main" val="3763889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PROCESS [ 40s ]</a:t>
            </a:r>
          </a:p>
          <a:p>
            <a:endParaRPr lang="en-GB" dirty="0" smtClean="0"/>
          </a:p>
          <a:p>
            <a:pPr marL="171450" indent="-171450">
              <a:buFontTx/>
              <a:buChar char="-"/>
            </a:pPr>
            <a:r>
              <a:rPr lang="en-GB" baseline="0" dirty="0" smtClean="0"/>
              <a:t>Drew up a plan of a game including all the features we wanted to be present</a:t>
            </a:r>
          </a:p>
          <a:p>
            <a:pPr marL="171450" indent="-171450">
              <a:buFontTx/>
              <a:buChar char="-"/>
            </a:pPr>
            <a:endParaRPr lang="en-GB" baseline="0" dirty="0" smtClean="0"/>
          </a:p>
          <a:p>
            <a:pPr marL="171450" indent="-171450">
              <a:buFontTx/>
              <a:buChar char="-"/>
            </a:pPr>
            <a:r>
              <a:rPr lang="en-GB" baseline="0" dirty="0" smtClean="0"/>
              <a:t>Broke the game into development stories prioritising those which created the core game. Our first priority was creating firing turrets and moving tanks</a:t>
            </a:r>
          </a:p>
          <a:p>
            <a:pPr marL="171450" indent="-171450">
              <a:buFontTx/>
              <a:buChar char="-"/>
            </a:pPr>
            <a:endParaRPr lang="en-GB" baseline="0" dirty="0" smtClean="0"/>
          </a:p>
          <a:p>
            <a:pPr marL="171450" indent="-171450">
              <a:buFontTx/>
              <a:buChar char="-"/>
            </a:pPr>
            <a:r>
              <a:rPr lang="en-GB" dirty="0" smtClean="0"/>
              <a:t>Game was implemented a module at a time until we had a basic and reasonably stable engine</a:t>
            </a:r>
            <a:r>
              <a:rPr lang="en-GB" baseline="0" dirty="0" smtClean="0"/>
              <a:t> which we could expand upon</a:t>
            </a:r>
          </a:p>
          <a:p>
            <a:pPr marL="171450" indent="-171450">
              <a:buFontTx/>
              <a:buChar char="-"/>
            </a:pPr>
            <a:endParaRPr lang="en-GB" baseline="0" dirty="0" smtClean="0"/>
          </a:p>
          <a:p>
            <a:pPr marL="171450" indent="-171450">
              <a:buFontTx/>
              <a:buChar char="-"/>
            </a:pPr>
            <a:r>
              <a:rPr lang="en-GB" baseline="0" dirty="0" smtClean="0"/>
              <a:t>Testing of the game occurred through user acceptance testing. The game was tested after the addition of each feature. We tried to create a stable build each Friday for testing by Sam and Steve</a:t>
            </a:r>
            <a:endParaRPr lang="en-GB" dirty="0"/>
          </a:p>
        </p:txBody>
      </p:sp>
      <p:sp>
        <p:nvSpPr>
          <p:cNvPr id="4" name="Slide Number Placeholder 3"/>
          <p:cNvSpPr>
            <a:spLocks noGrp="1"/>
          </p:cNvSpPr>
          <p:nvPr>
            <p:ph type="sldNum" sz="quarter" idx="10"/>
          </p:nvPr>
        </p:nvSpPr>
        <p:spPr/>
        <p:txBody>
          <a:bodyPr/>
          <a:lstStyle/>
          <a:p>
            <a:fld id="{27B8483D-A07D-4805-BD9E-B775AE1ABF96}" type="slidenum">
              <a:rPr lang="en-GB" smtClean="0"/>
              <a:t>3</a:t>
            </a:fld>
            <a:endParaRPr lang="en-GB"/>
          </a:p>
        </p:txBody>
      </p:sp>
    </p:spTree>
    <p:extLst>
      <p:ext uri="{BB962C8B-B14F-4D97-AF65-F5344CB8AC3E}">
        <p14:creationId xmlns:p14="http://schemas.microsoft.com/office/powerpoint/2010/main" val="2390569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[ 30s ]</a:t>
            </a:r>
          </a:p>
          <a:p>
            <a:endParaRPr lang="en-GB" dirty="0" smtClean="0"/>
          </a:p>
          <a:p>
            <a:pPr marL="171450" indent="-171450">
              <a:buFontTx/>
              <a:buChar char="-"/>
            </a:pPr>
            <a:r>
              <a:rPr lang="en-GB" baseline="0" dirty="0" smtClean="0"/>
              <a:t>Used weekly Friday meetings to keep us on track and get external opinion on our progress</a:t>
            </a:r>
          </a:p>
          <a:p>
            <a:pPr marL="171450" indent="-171450">
              <a:buFontTx/>
              <a:buChar char="-"/>
            </a:pPr>
            <a:endParaRPr lang="en-GB" baseline="0" dirty="0" smtClean="0"/>
          </a:p>
          <a:p>
            <a:pPr marL="171450" indent="-171450">
              <a:buFontTx/>
              <a:buChar char="-"/>
            </a:pPr>
            <a:r>
              <a:rPr lang="en-GB" baseline="0" dirty="0" smtClean="0"/>
              <a:t>Automating game testing was very difficult and we found it more productive to use user acceptance testing to both locate bugs and balance gameplay</a:t>
            </a:r>
          </a:p>
          <a:p>
            <a:pPr marL="171450" indent="-171450">
              <a:buFontTx/>
              <a:buChar char="-"/>
            </a:pPr>
            <a:endParaRPr lang="en-GB" baseline="0" dirty="0" smtClean="0"/>
          </a:p>
          <a:p>
            <a:pPr marL="171450" indent="-171450">
              <a:buFontTx/>
              <a:buChar char="-"/>
            </a:pPr>
            <a:endParaRPr lang="en-GB" baseline="0" dirty="0" smtClean="0"/>
          </a:p>
        </p:txBody>
      </p:sp>
      <p:sp>
        <p:nvSpPr>
          <p:cNvPr id="4" name="Slide Number Placeholder 3"/>
          <p:cNvSpPr>
            <a:spLocks noGrp="1"/>
          </p:cNvSpPr>
          <p:nvPr>
            <p:ph type="sldNum" sz="quarter" idx="10"/>
          </p:nvPr>
        </p:nvSpPr>
        <p:spPr/>
        <p:txBody>
          <a:bodyPr/>
          <a:lstStyle/>
          <a:p>
            <a:fld id="{27B8483D-A07D-4805-BD9E-B775AE1ABF96}" type="slidenum">
              <a:rPr lang="en-GB" smtClean="0"/>
              <a:t>4</a:t>
            </a:fld>
            <a:endParaRPr lang="en-GB"/>
          </a:p>
        </p:txBody>
      </p:sp>
    </p:spTree>
    <p:extLst>
      <p:ext uri="{BB962C8B-B14F-4D97-AF65-F5344CB8AC3E}">
        <p14:creationId xmlns:p14="http://schemas.microsoft.com/office/powerpoint/2010/main" val="1703956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TECHNOLOGIES [ 30s ]</a:t>
            </a:r>
          </a:p>
          <a:p>
            <a:endParaRPr lang="en-GB" dirty="0" smtClean="0"/>
          </a:p>
          <a:p>
            <a:pPr marL="171450" indent="-171450">
              <a:buFontTx/>
              <a:buChar char="-"/>
            </a:pPr>
            <a:r>
              <a:rPr lang="en-GB" baseline="0" dirty="0" smtClean="0"/>
              <a:t>State the main technologies used in the project and say where they were used/what they were used for</a:t>
            </a:r>
          </a:p>
          <a:p>
            <a:pPr marL="171450" indent="-171450">
              <a:buFontTx/>
              <a:buChar char="-"/>
            </a:pPr>
            <a:endParaRPr lang="en-GB" baseline="0" dirty="0" smtClean="0"/>
          </a:p>
          <a:p>
            <a:pPr marL="171450" indent="-171450">
              <a:buFontTx/>
              <a:buChar char="-"/>
            </a:pPr>
            <a:r>
              <a:rPr lang="en-GB" baseline="0" dirty="0" smtClean="0"/>
              <a:t>Mention extra detail for each of the above technologies, notably:</a:t>
            </a:r>
          </a:p>
          <a:p>
            <a:pPr marL="628650" lvl="1" indent="-171450">
              <a:buFontTx/>
              <a:buChar char="-"/>
            </a:pPr>
            <a:r>
              <a:rPr lang="en-GB" baseline="0" dirty="0" smtClean="0"/>
              <a:t>Netty : Socket IO implementation</a:t>
            </a:r>
          </a:p>
          <a:p>
            <a:pPr marL="628650" lvl="1" indent="-171450">
              <a:buFontTx/>
              <a:buChar char="-"/>
            </a:pPr>
            <a:r>
              <a:rPr lang="en-GB" baseline="0" dirty="0" err="1" smtClean="0"/>
              <a:t>Phaser</a:t>
            </a:r>
            <a:r>
              <a:rPr lang="en-GB" baseline="0" dirty="0" smtClean="0"/>
              <a:t> : </a:t>
            </a:r>
            <a:r>
              <a:rPr lang="en-GB" baseline="0" dirty="0" err="1" smtClean="0"/>
              <a:t>Pixi</a:t>
            </a:r>
            <a:r>
              <a:rPr lang="en-GB" baseline="0" dirty="0" smtClean="0"/>
              <a:t>-powered JavaScript game engine</a:t>
            </a:r>
          </a:p>
          <a:p>
            <a:pPr marL="628650" lvl="1" indent="-171450">
              <a:buFontTx/>
              <a:buChar char="-"/>
            </a:pPr>
            <a:r>
              <a:rPr lang="en-GB" baseline="0" dirty="0" smtClean="0"/>
              <a:t>GIMP 2.8 : Creating images/sprites/animations</a:t>
            </a:r>
          </a:p>
          <a:p>
            <a:pPr marL="628650" lvl="1" indent="-171450">
              <a:buFontTx/>
              <a:buChar char="-"/>
            </a:pPr>
            <a:endParaRPr lang="en-GB" dirty="0"/>
          </a:p>
        </p:txBody>
      </p:sp>
      <p:sp>
        <p:nvSpPr>
          <p:cNvPr id="4" name="Slide Number Placeholder 3"/>
          <p:cNvSpPr>
            <a:spLocks noGrp="1"/>
          </p:cNvSpPr>
          <p:nvPr>
            <p:ph type="sldNum" sz="quarter" idx="10"/>
          </p:nvPr>
        </p:nvSpPr>
        <p:spPr/>
        <p:txBody>
          <a:bodyPr/>
          <a:lstStyle/>
          <a:p>
            <a:fld id="{27B8483D-A07D-4805-BD9E-B775AE1ABF96}" type="slidenum">
              <a:rPr lang="en-GB" smtClean="0"/>
              <a:t>5</a:t>
            </a:fld>
            <a:endParaRPr lang="en-GB"/>
          </a:p>
        </p:txBody>
      </p:sp>
    </p:spTree>
    <p:extLst>
      <p:ext uri="{BB962C8B-B14F-4D97-AF65-F5344CB8AC3E}">
        <p14:creationId xmlns:p14="http://schemas.microsoft.com/office/powerpoint/2010/main" val="1084152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[ 30s ]</a:t>
            </a:r>
          </a:p>
          <a:p>
            <a:endParaRPr lang="en-GB" dirty="0" smtClean="0"/>
          </a:p>
          <a:p>
            <a:pPr marL="171450" indent="-171450">
              <a:buFontTx/>
              <a:buChar char="-"/>
            </a:pPr>
            <a:r>
              <a:rPr lang="en-GB" dirty="0" smtClean="0"/>
              <a:t>Partial reason</a:t>
            </a:r>
            <a:r>
              <a:rPr lang="en-GB" baseline="0" dirty="0" smtClean="0"/>
              <a:t> is familiarity with languages so we weren’t using languages none of us had ever seen. Also helped teach others who weren’t familiar with languages</a:t>
            </a:r>
            <a:endParaRPr lang="en-GB" dirty="0" smtClean="0"/>
          </a:p>
          <a:p>
            <a:endParaRPr lang="en-GB" dirty="0" smtClean="0"/>
          </a:p>
          <a:p>
            <a:pPr marL="171450" indent="-171450">
              <a:buFontTx/>
              <a:buChar char="-"/>
            </a:pPr>
            <a:r>
              <a:rPr lang="en-GB" baseline="0" dirty="0" smtClean="0"/>
              <a:t>Chose to use software which would help us learn technologies we would be using once the grad project was finished. Used Java and MySQL partially because they are used in client work and this was a great opportunity to practice</a:t>
            </a:r>
          </a:p>
          <a:p>
            <a:pPr marL="171450" indent="-171450">
              <a:buFontTx/>
              <a:buChar char="-"/>
            </a:pPr>
            <a:endParaRPr lang="en-GB" baseline="0" dirty="0" smtClean="0"/>
          </a:p>
          <a:p>
            <a:pPr marL="171450" indent="-171450">
              <a:buFontTx/>
              <a:buChar char="-"/>
            </a:pPr>
            <a:r>
              <a:rPr lang="en-GB" baseline="0" dirty="0" err="1" smtClean="0"/>
              <a:t>Phaser</a:t>
            </a:r>
            <a:r>
              <a:rPr lang="en-GB" baseline="0" dirty="0" smtClean="0"/>
              <a:t> chosen as it supported </a:t>
            </a:r>
            <a:r>
              <a:rPr lang="en-GB" baseline="0" dirty="0" err="1" smtClean="0"/>
              <a:t>WebGL</a:t>
            </a:r>
            <a:r>
              <a:rPr lang="en-GB" baseline="0" dirty="0" smtClean="0"/>
              <a:t> and Canvas along with being a very popular free JavaScript engine</a:t>
            </a:r>
          </a:p>
          <a:p>
            <a:pPr marL="171450" indent="-171450">
              <a:buFontTx/>
              <a:buChar char="-"/>
            </a:pPr>
            <a:endParaRPr lang="en-GB" dirty="0" smtClean="0"/>
          </a:p>
          <a:p>
            <a:pPr marL="171450" indent="-171450">
              <a:buFontTx/>
              <a:buChar char="-"/>
            </a:pPr>
            <a:endParaRPr lang="en-GB" dirty="0"/>
          </a:p>
        </p:txBody>
      </p:sp>
      <p:sp>
        <p:nvSpPr>
          <p:cNvPr id="4" name="Slide Number Placeholder 3"/>
          <p:cNvSpPr>
            <a:spLocks noGrp="1"/>
          </p:cNvSpPr>
          <p:nvPr>
            <p:ph type="sldNum" sz="quarter" idx="10"/>
          </p:nvPr>
        </p:nvSpPr>
        <p:spPr/>
        <p:txBody>
          <a:bodyPr/>
          <a:lstStyle/>
          <a:p>
            <a:fld id="{27B8483D-A07D-4805-BD9E-B775AE1ABF96}" type="slidenum">
              <a:rPr lang="en-GB" smtClean="0"/>
              <a:t>6</a:t>
            </a:fld>
            <a:endParaRPr lang="en-GB"/>
          </a:p>
        </p:txBody>
      </p:sp>
    </p:spTree>
    <p:extLst>
      <p:ext uri="{BB962C8B-B14F-4D97-AF65-F5344CB8AC3E}">
        <p14:creationId xmlns:p14="http://schemas.microsoft.com/office/powerpoint/2010/main" val="1683364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DIARY 1 [ 60s ]</a:t>
            </a:r>
          </a:p>
          <a:p>
            <a:endParaRPr lang="en-GB" dirty="0" smtClean="0"/>
          </a:p>
          <a:p>
            <a:pPr marL="171450" indent="-171450">
              <a:buFontTx/>
              <a:buChar char="-"/>
            </a:pPr>
            <a:r>
              <a:rPr lang="en-GB" dirty="0" smtClean="0"/>
              <a:t>Week 1 :</a:t>
            </a:r>
          </a:p>
          <a:p>
            <a:pPr marL="628650" lvl="1" indent="-171450">
              <a:buFontTx/>
              <a:buChar char="-"/>
            </a:pPr>
            <a:r>
              <a:rPr lang="en-GB" dirty="0" smtClean="0"/>
              <a:t>Brainstorm</a:t>
            </a:r>
            <a:r>
              <a:rPr lang="en-GB" baseline="0" dirty="0" smtClean="0"/>
              <a:t> ideas for the game </a:t>
            </a:r>
          </a:p>
          <a:p>
            <a:pPr marL="628650" lvl="1" indent="-171450">
              <a:buFontTx/>
              <a:buChar char="-"/>
            </a:pPr>
            <a:r>
              <a:rPr lang="en-GB" baseline="0" dirty="0" smtClean="0"/>
              <a:t>How we would approach the development of it</a:t>
            </a:r>
          </a:p>
          <a:p>
            <a:pPr marL="628650" lvl="1" indent="-171450">
              <a:buFontTx/>
              <a:buChar char="-"/>
            </a:pPr>
            <a:r>
              <a:rPr lang="en-GB" dirty="0" smtClean="0"/>
              <a:t>Created a working proof</a:t>
            </a:r>
            <a:r>
              <a:rPr lang="en-GB" baseline="0" dirty="0" smtClean="0"/>
              <a:t> of concept for various technologies (REST, Java-Tomcat, Angular, MySQL)</a:t>
            </a:r>
          </a:p>
          <a:p>
            <a:pPr marL="628650" lvl="1" indent="-171450">
              <a:buFontTx/>
              <a:buChar char="-"/>
            </a:pPr>
            <a:r>
              <a:rPr lang="en-GB" baseline="0" dirty="0" smtClean="0"/>
              <a:t>Research for best JavaScript game engine</a:t>
            </a:r>
          </a:p>
          <a:p>
            <a:pPr marL="628650" lvl="1" indent="-171450">
              <a:buFontTx/>
              <a:buChar char="-"/>
            </a:pPr>
            <a:r>
              <a:rPr lang="en-GB" baseline="0" dirty="0" smtClean="0"/>
              <a:t>Server skeleton constructed</a:t>
            </a:r>
          </a:p>
          <a:p>
            <a:pPr marL="628650" lvl="1" indent="-171450">
              <a:buFontTx/>
              <a:buChar char="-"/>
            </a:pPr>
            <a:endParaRPr lang="en-GB" baseline="0" dirty="0" smtClean="0"/>
          </a:p>
          <a:p>
            <a:pPr marL="171450" lvl="0" indent="-171450">
              <a:buFontTx/>
              <a:buChar char="-"/>
            </a:pPr>
            <a:r>
              <a:rPr lang="en-GB" baseline="0" dirty="0" smtClean="0"/>
              <a:t>Week 2 :</a:t>
            </a:r>
          </a:p>
          <a:p>
            <a:pPr marL="628650" lvl="1" indent="-171450">
              <a:buFontTx/>
              <a:buChar char="-"/>
            </a:pPr>
            <a:r>
              <a:rPr lang="en-GB" baseline="0" dirty="0" smtClean="0"/>
              <a:t>Created proof of concept for </a:t>
            </a:r>
            <a:r>
              <a:rPr lang="en-GB" baseline="0" dirty="0" err="1" smtClean="0"/>
              <a:t>Phaser</a:t>
            </a:r>
            <a:r>
              <a:rPr lang="en-GB" baseline="0" dirty="0" smtClean="0"/>
              <a:t> game engine and Netty</a:t>
            </a:r>
          </a:p>
          <a:p>
            <a:pPr marL="628650" lvl="1" indent="-171450">
              <a:buFontTx/>
              <a:buChar char="-"/>
            </a:pPr>
            <a:r>
              <a:rPr lang="en-GB" dirty="0" smtClean="0"/>
              <a:t>UX design for web</a:t>
            </a:r>
            <a:r>
              <a:rPr lang="en-GB" baseline="0" dirty="0" smtClean="0"/>
              <a:t> application flow (from login to starting a game)</a:t>
            </a:r>
          </a:p>
          <a:p>
            <a:pPr marL="628650" lvl="1" indent="-171450">
              <a:buFontTx/>
              <a:buChar char="-"/>
            </a:pPr>
            <a:r>
              <a:rPr lang="en-GB" dirty="0" smtClean="0"/>
              <a:t>Turrets constructed</a:t>
            </a:r>
            <a:r>
              <a:rPr lang="en-GB" baseline="0" dirty="0" smtClean="0"/>
              <a:t> on client side in </a:t>
            </a:r>
            <a:r>
              <a:rPr lang="en-GB" baseline="0" dirty="0" err="1" smtClean="0"/>
              <a:t>Phaser</a:t>
            </a:r>
            <a:endParaRPr lang="en-GB" baseline="0" dirty="0" smtClean="0"/>
          </a:p>
          <a:p>
            <a:pPr marL="628650" lvl="1" indent="-171450">
              <a:buFontTx/>
              <a:buChar char="-"/>
            </a:pPr>
            <a:r>
              <a:rPr lang="en-GB" baseline="0" dirty="0" smtClean="0"/>
              <a:t>Work on Login, Registration &amp; Server Lobby</a:t>
            </a:r>
          </a:p>
          <a:p>
            <a:pPr marL="628650" lvl="1" indent="-171450">
              <a:buFontTx/>
              <a:buChar char="-"/>
            </a:pPr>
            <a:endParaRPr lang="en-GB" baseline="0" dirty="0" smtClean="0"/>
          </a:p>
          <a:p>
            <a:pPr marL="171450" lvl="0" indent="-171450">
              <a:buFontTx/>
              <a:buChar char="-"/>
            </a:pPr>
            <a:r>
              <a:rPr lang="en-GB" baseline="0" dirty="0" smtClean="0"/>
              <a:t>Week 3 :</a:t>
            </a:r>
            <a:endParaRPr lang="en-GB" dirty="0" smtClean="0"/>
          </a:p>
          <a:p>
            <a:pPr marL="628650" lvl="1" indent="-171450">
              <a:buFontTx/>
              <a:buChar char="-"/>
            </a:pPr>
            <a:r>
              <a:rPr lang="en-GB" dirty="0" smtClean="0"/>
              <a:t>UI designed</a:t>
            </a:r>
            <a:r>
              <a:rPr lang="en-GB" baseline="0" dirty="0" smtClean="0"/>
              <a:t> and implemented (stole background image without getting caught)</a:t>
            </a:r>
          </a:p>
          <a:p>
            <a:pPr marL="628650" lvl="1" indent="-171450">
              <a:buFontTx/>
              <a:buChar char="-"/>
            </a:pPr>
            <a:r>
              <a:rPr lang="en-GB" baseline="0" dirty="0" smtClean="0"/>
              <a:t>Began creating socket code for project use</a:t>
            </a:r>
          </a:p>
          <a:p>
            <a:pPr marL="628650" lvl="1" indent="-171450">
              <a:buFontTx/>
              <a:buChar char="-"/>
            </a:pPr>
            <a:r>
              <a:rPr lang="en-GB" dirty="0" smtClean="0"/>
              <a:t>W</a:t>
            </a:r>
            <a:r>
              <a:rPr lang="en-GB" baseline="0" dirty="0" smtClean="0"/>
              <a:t>ork on Game Lobby</a:t>
            </a:r>
          </a:p>
          <a:p>
            <a:pPr marL="628650" lvl="1" indent="-171450">
              <a:buFontTx/>
              <a:buChar char="-"/>
            </a:pPr>
            <a:r>
              <a:rPr lang="en-GB" baseline="0" dirty="0" smtClean="0"/>
              <a:t>Constructed skeleton for </a:t>
            </a:r>
            <a:r>
              <a:rPr lang="en-GB" baseline="0" dirty="0" err="1" smtClean="0"/>
              <a:t>serverside</a:t>
            </a:r>
            <a:r>
              <a:rPr lang="en-GB" baseline="0" dirty="0" smtClean="0"/>
              <a:t> engine</a:t>
            </a:r>
            <a:endParaRPr lang="en-GB" dirty="0"/>
          </a:p>
        </p:txBody>
      </p:sp>
      <p:sp>
        <p:nvSpPr>
          <p:cNvPr id="4" name="Slide Number Placeholder 3"/>
          <p:cNvSpPr>
            <a:spLocks noGrp="1"/>
          </p:cNvSpPr>
          <p:nvPr>
            <p:ph type="sldNum" sz="quarter" idx="10"/>
          </p:nvPr>
        </p:nvSpPr>
        <p:spPr/>
        <p:txBody>
          <a:bodyPr/>
          <a:lstStyle/>
          <a:p>
            <a:fld id="{27B8483D-A07D-4805-BD9E-B775AE1ABF96}" type="slidenum">
              <a:rPr lang="en-GB" smtClean="0"/>
              <a:t>7</a:t>
            </a:fld>
            <a:endParaRPr lang="en-GB"/>
          </a:p>
        </p:txBody>
      </p:sp>
    </p:spTree>
    <p:extLst>
      <p:ext uri="{BB962C8B-B14F-4D97-AF65-F5344CB8AC3E}">
        <p14:creationId xmlns:p14="http://schemas.microsoft.com/office/powerpoint/2010/main" val="876482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DIARY 2 [ 90s ]</a:t>
            </a:r>
          </a:p>
          <a:p>
            <a:endParaRPr lang="en-GB" dirty="0" smtClean="0"/>
          </a:p>
          <a:p>
            <a:pPr marL="171450" indent="-171450">
              <a:buFontTx/>
              <a:buChar char="-"/>
            </a:pPr>
            <a:r>
              <a:rPr lang="en-GB" dirty="0" smtClean="0"/>
              <a:t>Week 4 :</a:t>
            </a:r>
          </a:p>
          <a:p>
            <a:pPr marL="628650" lvl="1" indent="-171450">
              <a:buFontTx/>
              <a:buChar char="-"/>
            </a:pPr>
            <a:r>
              <a:rPr lang="en-GB" baseline="0" dirty="0" smtClean="0"/>
              <a:t>Implemented path finding</a:t>
            </a:r>
          </a:p>
          <a:p>
            <a:pPr marL="628650" lvl="1" indent="-171450">
              <a:buFontTx/>
              <a:buChar char="-"/>
            </a:pPr>
            <a:r>
              <a:rPr lang="en-GB" baseline="0" dirty="0" smtClean="0"/>
              <a:t>Engine working cross computers / browsers</a:t>
            </a:r>
          </a:p>
          <a:p>
            <a:pPr marL="628650" lvl="1" indent="-171450">
              <a:buFontTx/>
              <a:buChar char="-"/>
            </a:pPr>
            <a:r>
              <a:rPr lang="en-GB" baseline="0" dirty="0" smtClean="0"/>
              <a:t>Work on game lobby and server lobby</a:t>
            </a:r>
          </a:p>
          <a:p>
            <a:pPr marL="628650" lvl="1" indent="-171450">
              <a:buFontTx/>
              <a:buChar char="-"/>
            </a:pPr>
            <a:endParaRPr lang="en-GB" baseline="0" dirty="0" smtClean="0"/>
          </a:p>
          <a:p>
            <a:pPr marL="171450" lvl="0" indent="-171450">
              <a:buFontTx/>
              <a:buChar char="-"/>
            </a:pPr>
            <a:r>
              <a:rPr lang="en-GB" baseline="0" dirty="0" smtClean="0"/>
              <a:t>Week 5 :</a:t>
            </a:r>
          </a:p>
          <a:p>
            <a:pPr marL="628650" lvl="1" indent="-171450">
              <a:buFontTx/>
              <a:buChar char="-"/>
            </a:pPr>
            <a:r>
              <a:rPr lang="en-GB" baseline="0" dirty="0" smtClean="0"/>
              <a:t>Migrated all </a:t>
            </a:r>
            <a:r>
              <a:rPr lang="en-GB" baseline="0" dirty="0" err="1" smtClean="0"/>
              <a:t>clientside</a:t>
            </a:r>
            <a:r>
              <a:rPr lang="en-GB" baseline="0" dirty="0" smtClean="0"/>
              <a:t> socket code to single unit (help reduce socket disconnections)</a:t>
            </a:r>
          </a:p>
          <a:p>
            <a:pPr marL="628650" lvl="1" indent="-171450">
              <a:buFontTx/>
              <a:buChar char="-"/>
            </a:pPr>
            <a:r>
              <a:rPr lang="en-GB" baseline="0" dirty="0" smtClean="0"/>
              <a:t>Created two and four player maps</a:t>
            </a:r>
          </a:p>
          <a:p>
            <a:pPr marL="628650" lvl="1" indent="-171450">
              <a:buFontTx/>
              <a:buChar char="-"/>
            </a:pPr>
            <a:r>
              <a:rPr lang="en-GB" baseline="0" dirty="0" smtClean="0"/>
              <a:t>Implemented HUD</a:t>
            </a:r>
          </a:p>
          <a:p>
            <a:pPr marL="628650" lvl="1" indent="-171450">
              <a:buFontTx/>
              <a:buChar char="-"/>
            </a:pPr>
            <a:r>
              <a:rPr lang="en-GB" baseline="0" dirty="0" smtClean="0"/>
              <a:t>Implemented unit/turret </a:t>
            </a:r>
            <a:r>
              <a:rPr lang="en-GB" baseline="0" dirty="0" err="1" smtClean="0"/>
              <a:t>lockon</a:t>
            </a:r>
            <a:r>
              <a:rPr lang="en-GB" baseline="0" dirty="0" smtClean="0"/>
              <a:t>/tracking</a:t>
            </a:r>
          </a:p>
          <a:p>
            <a:pPr marL="628650" lvl="1" indent="-171450">
              <a:buFontTx/>
              <a:buChar char="-"/>
            </a:pPr>
            <a:r>
              <a:rPr lang="en-GB" baseline="0" dirty="0" smtClean="0"/>
              <a:t>Implemented damage for units/defences/buildings</a:t>
            </a:r>
          </a:p>
          <a:p>
            <a:pPr marL="628650" lvl="1" indent="-171450">
              <a:buFontTx/>
              <a:buChar char="-"/>
            </a:pPr>
            <a:r>
              <a:rPr lang="en-GB" baseline="0" dirty="0" smtClean="0"/>
              <a:t>Implemented tank hub</a:t>
            </a:r>
          </a:p>
          <a:p>
            <a:pPr marL="628650" lvl="1" indent="-171450">
              <a:buFontTx/>
              <a:buChar char="-"/>
            </a:pPr>
            <a:endParaRPr lang="en-GB" baseline="0" dirty="0" smtClean="0"/>
          </a:p>
          <a:p>
            <a:pPr marL="171450" lvl="0" indent="-171450">
              <a:buFontTx/>
              <a:buChar char="-"/>
            </a:pPr>
            <a:r>
              <a:rPr lang="en-GB" baseline="0" dirty="0" smtClean="0"/>
              <a:t>Week 6 :</a:t>
            </a:r>
            <a:endParaRPr lang="en-GB" dirty="0" smtClean="0"/>
          </a:p>
          <a:p>
            <a:pPr marL="628650" lvl="1" indent="-171450">
              <a:buFontTx/>
              <a:buChar char="-"/>
            </a:pPr>
            <a:r>
              <a:rPr lang="en-GB" dirty="0" smtClean="0"/>
              <a:t>Implemented</a:t>
            </a:r>
            <a:r>
              <a:rPr lang="en-GB" baseline="0" dirty="0" smtClean="0"/>
              <a:t> fog of war</a:t>
            </a:r>
          </a:p>
          <a:p>
            <a:pPr marL="628650" lvl="1" indent="-171450">
              <a:buFontTx/>
              <a:buChar char="-"/>
            </a:pPr>
            <a:r>
              <a:rPr lang="en-GB" baseline="0" dirty="0" smtClean="0"/>
              <a:t>Game balancing</a:t>
            </a:r>
          </a:p>
          <a:p>
            <a:pPr marL="628650" lvl="1" indent="-171450">
              <a:buFontTx/>
              <a:buChar char="-"/>
            </a:pPr>
            <a:r>
              <a:rPr lang="en-GB" baseline="0" dirty="0" smtClean="0"/>
              <a:t>Units move in formation</a:t>
            </a:r>
          </a:p>
          <a:p>
            <a:pPr marL="628650" lvl="1" indent="-171450">
              <a:buFontTx/>
              <a:buChar char="-"/>
            </a:pPr>
            <a:r>
              <a:rPr lang="en-GB" baseline="0" dirty="0" smtClean="0"/>
              <a:t>Map navigation (right and middle mouse)</a:t>
            </a:r>
          </a:p>
          <a:p>
            <a:pPr marL="628650" lvl="1" indent="-171450">
              <a:buFontTx/>
              <a:buChar char="-"/>
            </a:pPr>
            <a:r>
              <a:rPr lang="en-GB" baseline="0" dirty="0" err="1" smtClean="0"/>
              <a:t>Autofire</a:t>
            </a:r>
            <a:r>
              <a:rPr lang="en-GB" baseline="0" dirty="0" smtClean="0"/>
              <a:t> for turrets and tanks</a:t>
            </a:r>
          </a:p>
          <a:p>
            <a:pPr marL="628650" lvl="1" indent="-171450">
              <a:buFontTx/>
              <a:buChar char="-"/>
            </a:pPr>
            <a:r>
              <a:rPr lang="en-GB" baseline="0" dirty="0" smtClean="0"/>
              <a:t>Build radius around tank hub</a:t>
            </a:r>
          </a:p>
          <a:p>
            <a:pPr marL="628650" lvl="1" indent="-171450">
              <a:buFontTx/>
              <a:buChar char="-"/>
            </a:pPr>
            <a:r>
              <a:rPr lang="en-GB" baseline="0" dirty="0" smtClean="0"/>
              <a:t>Extra four player map added</a:t>
            </a:r>
          </a:p>
          <a:p>
            <a:pPr marL="628650" lvl="1" indent="-171450">
              <a:buFontTx/>
              <a:buChar char="-"/>
            </a:pPr>
            <a:r>
              <a:rPr lang="en-GB" baseline="0" dirty="0" smtClean="0"/>
              <a:t>Bug fixes</a:t>
            </a:r>
            <a:endParaRPr lang="en-GB" dirty="0" smtClean="0"/>
          </a:p>
        </p:txBody>
      </p:sp>
      <p:sp>
        <p:nvSpPr>
          <p:cNvPr id="4" name="Slide Number Placeholder 3"/>
          <p:cNvSpPr>
            <a:spLocks noGrp="1"/>
          </p:cNvSpPr>
          <p:nvPr>
            <p:ph type="sldNum" sz="quarter" idx="10"/>
          </p:nvPr>
        </p:nvSpPr>
        <p:spPr/>
        <p:txBody>
          <a:bodyPr/>
          <a:lstStyle/>
          <a:p>
            <a:fld id="{27B8483D-A07D-4805-BD9E-B775AE1ABF96}" type="slidenum">
              <a:rPr lang="en-GB" smtClean="0"/>
              <a:t>8</a:t>
            </a:fld>
            <a:endParaRPr lang="en-GB"/>
          </a:p>
        </p:txBody>
      </p:sp>
    </p:spTree>
    <p:extLst>
      <p:ext uri="{BB962C8B-B14F-4D97-AF65-F5344CB8AC3E}">
        <p14:creationId xmlns:p14="http://schemas.microsoft.com/office/powerpoint/2010/main" val="2731419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dirty="0" smtClean="0"/>
              <a:t>ASSETS [ 20s ]</a:t>
            </a:r>
          </a:p>
          <a:p>
            <a:pPr marL="0" indent="0">
              <a:buFontTx/>
              <a:buNone/>
            </a:pPr>
            <a:endParaRPr lang="en-GB" dirty="0" smtClean="0"/>
          </a:p>
          <a:p>
            <a:pPr marL="0" indent="0">
              <a:buFontTx/>
              <a:buNone/>
            </a:pPr>
            <a:r>
              <a:rPr lang="en-GB" dirty="0" smtClean="0"/>
              <a:t>- Blag about how sprites were made a little</a:t>
            </a:r>
            <a:endParaRPr lang="en-GB" dirty="0"/>
          </a:p>
        </p:txBody>
      </p:sp>
      <p:sp>
        <p:nvSpPr>
          <p:cNvPr id="4" name="Slide Number Placeholder 3"/>
          <p:cNvSpPr>
            <a:spLocks noGrp="1"/>
          </p:cNvSpPr>
          <p:nvPr>
            <p:ph type="sldNum" sz="quarter" idx="10"/>
          </p:nvPr>
        </p:nvSpPr>
        <p:spPr/>
        <p:txBody>
          <a:bodyPr/>
          <a:lstStyle/>
          <a:p>
            <a:fld id="{27B8483D-A07D-4805-BD9E-B775AE1ABF96}" type="slidenum">
              <a:rPr lang="en-GB" smtClean="0"/>
              <a:t>9</a:t>
            </a:fld>
            <a:endParaRPr lang="en-GB"/>
          </a:p>
        </p:txBody>
      </p:sp>
    </p:spTree>
    <p:extLst>
      <p:ext uri="{BB962C8B-B14F-4D97-AF65-F5344CB8AC3E}">
        <p14:creationId xmlns:p14="http://schemas.microsoft.com/office/powerpoint/2010/main" val="1643932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45753286-03B3-447E-9994-E4AB326F864D}" type="datetimeFigureOut">
              <a:rPr lang="en-GB" smtClean="0"/>
              <a:t>08/10/2015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8C4A562-2F3C-4ADE-BFE5-14EBC229F43A}" type="slidenum">
              <a:rPr lang="en-GB" smtClean="0"/>
              <a:t>‹#›</a:t>
            </a:fld>
            <a:endParaRPr lang="en-GB"/>
          </a:p>
        </p:txBody>
      </p:sp>
    </p:spTree>
    <p:extLst>
      <p:ext uri="{BB962C8B-B14F-4D97-AF65-F5344CB8AC3E}">
        <p14:creationId xmlns:p14="http://schemas.microsoft.com/office/powerpoint/2010/main" val="2744966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5753286-03B3-447E-9994-E4AB326F864D}" type="datetimeFigureOut">
              <a:rPr lang="en-GB" smtClean="0"/>
              <a:t>08/10/2015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8C4A562-2F3C-4ADE-BFE5-14EBC229F43A}" type="slidenum">
              <a:rPr lang="en-GB" smtClean="0"/>
              <a:t>‹#›</a:t>
            </a:fld>
            <a:endParaRPr lang="en-GB"/>
          </a:p>
        </p:txBody>
      </p:sp>
    </p:spTree>
    <p:extLst>
      <p:ext uri="{BB962C8B-B14F-4D97-AF65-F5344CB8AC3E}">
        <p14:creationId xmlns:p14="http://schemas.microsoft.com/office/powerpoint/2010/main" val="3491542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5753286-03B3-447E-9994-E4AB326F864D}" type="datetimeFigureOut">
              <a:rPr lang="en-GB" smtClean="0"/>
              <a:t>08/10/2015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8C4A562-2F3C-4ADE-BFE5-14EBC229F43A}" type="slidenum">
              <a:rPr lang="en-GB" smtClean="0"/>
              <a:t>‹#›</a:t>
            </a:fld>
            <a:endParaRPr lang="en-GB"/>
          </a:p>
        </p:txBody>
      </p:sp>
    </p:spTree>
    <p:extLst>
      <p:ext uri="{BB962C8B-B14F-4D97-AF65-F5344CB8AC3E}">
        <p14:creationId xmlns:p14="http://schemas.microsoft.com/office/powerpoint/2010/main" val="1612542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5753286-03B3-447E-9994-E4AB326F864D}" type="datetimeFigureOut">
              <a:rPr lang="en-GB" smtClean="0"/>
              <a:t>08/10/2015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8C4A562-2F3C-4ADE-BFE5-14EBC229F43A}" type="slidenum">
              <a:rPr lang="en-GB" smtClean="0"/>
              <a:t>‹#›</a:t>
            </a:fld>
            <a:endParaRPr lang="en-GB"/>
          </a:p>
        </p:txBody>
      </p:sp>
    </p:spTree>
    <p:extLst>
      <p:ext uri="{BB962C8B-B14F-4D97-AF65-F5344CB8AC3E}">
        <p14:creationId xmlns:p14="http://schemas.microsoft.com/office/powerpoint/2010/main" val="1810505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753286-03B3-447E-9994-E4AB326F864D}" type="datetimeFigureOut">
              <a:rPr lang="en-GB" smtClean="0"/>
              <a:t>08/10/2015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8C4A562-2F3C-4ADE-BFE5-14EBC229F43A}" type="slidenum">
              <a:rPr lang="en-GB" smtClean="0"/>
              <a:t>‹#›</a:t>
            </a:fld>
            <a:endParaRPr lang="en-GB"/>
          </a:p>
        </p:txBody>
      </p:sp>
    </p:spTree>
    <p:extLst>
      <p:ext uri="{BB962C8B-B14F-4D97-AF65-F5344CB8AC3E}">
        <p14:creationId xmlns:p14="http://schemas.microsoft.com/office/powerpoint/2010/main" val="1466349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45753286-03B3-447E-9994-E4AB326F864D}" type="datetimeFigureOut">
              <a:rPr lang="en-GB" smtClean="0"/>
              <a:t>08/10/2015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8C4A562-2F3C-4ADE-BFE5-14EBC229F43A}" type="slidenum">
              <a:rPr lang="en-GB" smtClean="0"/>
              <a:t>‹#›</a:t>
            </a:fld>
            <a:endParaRPr lang="en-GB"/>
          </a:p>
        </p:txBody>
      </p:sp>
    </p:spTree>
    <p:extLst>
      <p:ext uri="{BB962C8B-B14F-4D97-AF65-F5344CB8AC3E}">
        <p14:creationId xmlns:p14="http://schemas.microsoft.com/office/powerpoint/2010/main" val="3295739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45753286-03B3-447E-9994-E4AB326F864D}" type="datetimeFigureOut">
              <a:rPr lang="en-GB" smtClean="0"/>
              <a:t>08/10/2015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8C4A562-2F3C-4ADE-BFE5-14EBC229F43A}" type="slidenum">
              <a:rPr lang="en-GB" smtClean="0"/>
              <a:t>‹#›</a:t>
            </a:fld>
            <a:endParaRPr lang="en-GB"/>
          </a:p>
        </p:txBody>
      </p:sp>
    </p:spTree>
    <p:extLst>
      <p:ext uri="{BB962C8B-B14F-4D97-AF65-F5344CB8AC3E}">
        <p14:creationId xmlns:p14="http://schemas.microsoft.com/office/powerpoint/2010/main" val="24466653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45753286-03B3-447E-9994-E4AB326F864D}" type="datetimeFigureOut">
              <a:rPr lang="en-GB" smtClean="0"/>
              <a:t>08/10/2015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8C4A562-2F3C-4ADE-BFE5-14EBC229F43A}" type="slidenum">
              <a:rPr lang="en-GB" smtClean="0"/>
              <a:t>‹#›</a:t>
            </a:fld>
            <a:endParaRPr lang="en-GB"/>
          </a:p>
        </p:txBody>
      </p:sp>
    </p:spTree>
    <p:extLst>
      <p:ext uri="{BB962C8B-B14F-4D97-AF65-F5344CB8AC3E}">
        <p14:creationId xmlns:p14="http://schemas.microsoft.com/office/powerpoint/2010/main" val="26859913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753286-03B3-447E-9994-E4AB326F864D}" type="datetimeFigureOut">
              <a:rPr lang="en-GB" smtClean="0"/>
              <a:t>08/10/2015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8C4A562-2F3C-4ADE-BFE5-14EBC229F43A}" type="slidenum">
              <a:rPr lang="en-GB" smtClean="0"/>
              <a:t>‹#›</a:t>
            </a:fld>
            <a:endParaRPr lang="en-GB"/>
          </a:p>
        </p:txBody>
      </p:sp>
    </p:spTree>
    <p:extLst>
      <p:ext uri="{BB962C8B-B14F-4D97-AF65-F5344CB8AC3E}">
        <p14:creationId xmlns:p14="http://schemas.microsoft.com/office/powerpoint/2010/main" val="928215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753286-03B3-447E-9994-E4AB326F864D}" type="datetimeFigureOut">
              <a:rPr lang="en-GB" smtClean="0"/>
              <a:t>08/10/2015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8C4A562-2F3C-4ADE-BFE5-14EBC229F43A}" type="slidenum">
              <a:rPr lang="en-GB" smtClean="0"/>
              <a:t>‹#›</a:t>
            </a:fld>
            <a:endParaRPr lang="en-GB"/>
          </a:p>
        </p:txBody>
      </p:sp>
    </p:spTree>
    <p:extLst>
      <p:ext uri="{BB962C8B-B14F-4D97-AF65-F5344CB8AC3E}">
        <p14:creationId xmlns:p14="http://schemas.microsoft.com/office/powerpoint/2010/main" val="621298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753286-03B3-447E-9994-E4AB326F864D}" type="datetimeFigureOut">
              <a:rPr lang="en-GB" smtClean="0"/>
              <a:t>08/10/2015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8C4A562-2F3C-4ADE-BFE5-14EBC229F43A}" type="slidenum">
              <a:rPr lang="en-GB" smtClean="0"/>
              <a:t>‹#›</a:t>
            </a:fld>
            <a:endParaRPr lang="en-GB"/>
          </a:p>
        </p:txBody>
      </p:sp>
    </p:spTree>
    <p:extLst>
      <p:ext uri="{BB962C8B-B14F-4D97-AF65-F5344CB8AC3E}">
        <p14:creationId xmlns:p14="http://schemas.microsoft.com/office/powerpoint/2010/main" val="1020563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753286-03B3-447E-9994-E4AB326F864D}" type="datetimeFigureOut">
              <a:rPr lang="en-GB" smtClean="0"/>
              <a:t>08/10/2015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C4A562-2F3C-4ADE-BFE5-14EBC229F43A}" type="slidenum">
              <a:rPr lang="en-GB" smtClean="0"/>
              <a:t>‹#›</a:t>
            </a:fld>
            <a:endParaRPr lang="en-GB"/>
          </a:p>
        </p:txBody>
      </p:sp>
    </p:spTree>
    <p:extLst>
      <p:ext uri="{BB962C8B-B14F-4D97-AF65-F5344CB8AC3E}">
        <p14:creationId xmlns:p14="http://schemas.microsoft.com/office/powerpoint/2010/main" val="3985339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gif"/><Relationship Id="rId5" Type="http://schemas.openxmlformats.org/officeDocument/2006/relationships/image" Target="../media/image21.gif"/><Relationship Id="rId4" Type="http://schemas.openxmlformats.org/officeDocument/2006/relationships/image" Target="../media/image20.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p:cNvPicPr>
            <a:picLocks noChangeAspect="1"/>
          </p:cNvPicPr>
          <p:nvPr/>
        </p:nvPicPr>
        <p:blipFill>
          <a:blip r:embed="rId3"/>
          <a:stretch>
            <a:fillRect/>
          </a:stretch>
        </p:blipFill>
        <p:spPr>
          <a:xfrm>
            <a:off x="-5422" y="3044"/>
            <a:ext cx="12197419" cy="6854955"/>
          </a:xfrm>
          <a:prstGeom prst="rect">
            <a:avLst/>
          </a:prstGeom>
          <a:noFill/>
          <a:ln cap="flat">
            <a:noFill/>
          </a:ln>
        </p:spPr>
      </p:pic>
      <p:sp>
        <p:nvSpPr>
          <p:cNvPr id="3" name="Subtitle 2"/>
          <p:cNvSpPr txBox="1">
            <a:spLocks noGrp="1"/>
          </p:cNvSpPr>
          <p:nvPr>
            <p:ph type="subTitle" idx="1"/>
          </p:nvPr>
        </p:nvSpPr>
        <p:spPr>
          <a:xfrm>
            <a:off x="1524003" y="3736723"/>
            <a:ext cx="9144000" cy="1301620"/>
          </a:xfrm>
        </p:spPr>
        <p:txBody>
          <a:bodyPr/>
          <a:lstStyle/>
          <a:p>
            <a:pPr lvl="0"/>
            <a:r>
              <a:rPr lang="en-GB" sz="3200" i="1" dirty="0">
                <a:solidFill>
                  <a:srgbClr val="7F7F7F"/>
                </a:solidFill>
              </a:rPr>
              <a:t>Majaro – Matt, James, Rob</a:t>
            </a:r>
          </a:p>
        </p:txBody>
      </p:sp>
      <p:grpSp>
        <p:nvGrpSpPr>
          <p:cNvPr id="4" name="Group 19"/>
          <p:cNvGrpSpPr/>
          <p:nvPr/>
        </p:nvGrpSpPr>
        <p:grpSpPr>
          <a:xfrm>
            <a:off x="557125" y="2210251"/>
            <a:ext cx="11072323" cy="1745937"/>
            <a:chOff x="557125" y="2210251"/>
            <a:chExt cx="11072323" cy="1745937"/>
          </a:xfrm>
        </p:grpSpPr>
        <p:pic>
          <p:nvPicPr>
            <p:cNvPr id="5" name="Picture 6"/>
            <p:cNvPicPr>
              <a:picLocks noChangeAspect="1"/>
            </p:cNvPicPr>
            <p:nvPr/>
          </p:nvPicPr>
          <p:blipFill>
            <a:blip r:embed="rId4"/>
            <a:stretch>
              <a:fillRect/>
            </a:stretch>
          </p:blipFill>
          <p:spPr>
            <a:xfrm>
              <a:off x="557125" y="2379790"/>
              <a:ext cx="1143000" cy="1251045"/>
            </a:xfrm>
            <a:prstGeom prst="rect">
              <a:avLst/>
            </a:prstGeom>
            <a:noFill/>
            <a:ln cap="flat">
              <a:noFill/>
            </a:ln>
          </p:spPr>
        </p:pic>
        <p:pic>
          <p:nvPicPr>
            <p:cNvPr id="6" name="Picture 7"/>
            <p:cNvPicPr>
              <a:picLocks noChangeAspect="1"/>
            </p:cNvPicPr>
            <p:nvPr/>
          </p:nvPicPr>
          <p:blipFill>
            <a:blip r:embed="rId5"/>
            <a:stretch>
              <a:fillRect/>
            </a:stretch>
          </p:blipFill>
          <p:spPr>
            <a:xfrm>
              <a:off x="2983239" y="2401342"/>
              <a:ext cx="810002" cy="1253441"/>
            </a:xfrm>
            <a:prstGeom prst="rect">
              <a:avLst/>
            </a:prstGeom>
            <a:noFill/>
            <a:ln cap="flat">
              <a:noFill/>
            </a:ln>
          </p:spPr>
        </p:pic>
        <p:pic>
          <p:nvPicPr>
            <p:cNvPr id="7" name="Picture 8"/>
            <p:cNvPicPr>
              <a:picLocks noChangeAspect="1"/>
            </p:cNvPicPr>
            <p:nvPr/>
          </p:nvPicPr>
          <p:blipFill>
            <a:blip r:embed="rId6"/>
            <a:stretch>
              <a:fillRect/>
            </a:stretch>
          </p:blipFill>
          <p:spPr>
            <a:xfrm>
              <a:off x="1762615" y="2393643"/>
              <a:ext cx="1223768" cy="1259412"/>
            </a:xfrm>
            <a:prstGeom prst="rect">
              <a:avLst/>
            </a:prstGeom>
            <a:noFill/>
            <a:ln cap="flat">
              <a:noFill/>
            </a:ln>
          </p:spPr>
        </p:pic>
        <p:pic>
          <p:nvPicPr>
            <p:cNvPr id="8" name="Picture 11"/>
            <p:cNvPicPr>
              <a:picLocks noChangeAspect="1"/>
            </p:cNvPicPr>
            <p:nvPr/>
          </p:nvPicPr>
          <p:blipFill>
            <a:blip r:embed="rId7"/>
            <a:stretch>
              <a:fillRect/>
            </a:stretch>
          </p:blipFill>
          <p:spPr>
            <a:xfrm>
              <a:off x="3796881" y="2391146"/>
              <a:ext cx="1194316" cy="1253441"/>
            </a:xfrm>
            <a:prstGeom prst="rect">
              <a:avLst/>
            </a:prstGeom>
            <a:noFill/>
            <a:ln cap="flat">
              <a:noFill/>
            </a:ln>
          </p:spPr>
        </p:pic>
        <p:pic>
          <p:nvPicPr>
            <p:cNvPr id="9" name="Picture 12"/>
            <p:cNvPicPr>
              <a:picLocks noChangeAspect="1"/>
            </p:cNvPicPr>
            <p:nvPr/>
          </p:nvPicPr>
          <p:blipFill>
            <a:blip r:embed="rId8"/>
            <a:stretch>
              <a:fillRect/>
            </a:stretch>
          </p:blipFill>
          <p:spPr>
            <a:xfrm>
              <a:off x="4937046" y="2766846"/>
              <a:ext cx="985933" cy="513005"/>
            </a:xfrm>
            <a:prstGeom prst="rect">
              <a:avLst/>
            </a:prstGeom>
            <a:noFill/>
            <a:ln cap="flat">
              <a:noFill/>
            </a:ln>
          </p:spPr>
        </p:pic>
        <p:pic>
          <p:nvPicPr>
            <p:cNvPr id="10" name="Picture 15"/>
            <p:cNvPicPr>
              <a:picLocks noChangeAspect="1"/>
            </p:cNvPicPr>
            <p:nvPr/>
          </p:nvPicPr>
          <p:blipFill>
            <a:blip r:embed="rId9"/>
            <a:stretch>
              <a:fillRect/>
            </a:stretch>
          </p:blipFill>
          <p:spPr>
            <a:xfrm>
              <a:off x="5915116" y="2398791"/>
              <a:ext cx="1746741" cy="1251045"/>
            </a:xfrm>
            <a:prstGeom prst="rect">
              <a:avLst/>
            </a:prstGeom>
            <a:noFill/>
            <a:ln cap="flat">
              <a:noFill/>
            </a:ln>
          </p:spPr>
        </p:pic>
        <p:pic>
          <p:nvPicPr>
            <p:cNvPr id="11" name="Picture 16"/>
            <p:cNvPicPr>
              <a:picLocks noChangeAspect="1"/>
            </p:cNvPicPr>
            <p:nvPr/>
          </p:nvPicPr>
          <p:blipFill>
            <a:blip r:embed="rId10"/>
            <a:stretch>
              <a:fillRect/>
            </a:stretch>
          </p:blipFill>
          <p:spPr>
            <a:xfrm>
              <a:off x="7284750" y="2379790"/>
              <a:ext cx="1545957" cy="1576389"/>
            </a:xfrm>
            <a:prstGeom prst="rect">
              <a:avLst/>
            </a:prstGeom>
            <a:noFill/>
            <a:ln cap="flat">
              <a:noFill/>
            </a:ln>
          </p:spPr>
        </p:pic>
        <p:pic>
          <p:nvPicPr>
            <p:cNvPr id="12" name="Picture 17"/>
            <p:cNvPicPr>
              <a:picLocks noChangeAspect="1"/>
            </p:cNvPicPr>
            <p:nvPr/>
          </p:nvPicPr>
          <p:blipFill>
            <a:blip r:embed="rId11"/>
            <a:stretch>
              <a:fillRect/>
            </a:stretch>
          </p:blipFill>
          <p:spPr>
            <a:xfrm>
              <a:off x="8887583" y="2359435"/>
              <a:ext cx="1292129" cy="1329766"/>
            </a:xfrm>
            <a:prstGeom prst="rect">
              <a:avLst/>
            </a:prstGeom>
            <a:noFill/>
            <a:ln cap="flat">
              <a:noFill/>
            </a:ln>
          </p:spPr>
        </p:pic>
        <p:pic>
          <p:nvPicPr>
            <p:cNvPr id="13" name="Picture 18"/>
            <p:cNvPicPr>
              <a:picLocks noChangeAspect="1"/>
            </p:cNvPicPr>
            <p:nvPr/>
          </p:nvPicPr>
          <p:blipFill>
            <a:blip r:embed="rId12"/>
            <a:stretch>
              <a:fillRect/>
            </a:stretch>
          </p:blipFill>
          <p:spPr>
            <a:xfrm>
              <a:off x="9852888" y="2210251"/>
              <a:ext cx="1776560" cy="1745937"/>
            </a:xfrm>
            <a:prstGeom prst="rect">
              <a:avLst/>
            </a:prstGeom>
            <a:noFill/>
            <a:ln cap="flat">
              <a:noFill/>
            </a:ln>
          </p:spPr>
        </p:pic>
      </p:grpSp>
      <p:sp>
        <p:nvSpPr>
          <p:cNvPr id="14" name="Subtitle 2"/>
          <p:cNvSpPr txBox="1">
            <a:spLocks/>
          </p:cNvSpPr>
          <p:nvPr/>
        </p:nvSpPr>
        <p:spPr>
          <a:xfrm>
            <a:off x="1597168" y="3736723"/>
            <a:ext cx="9144000" cy="130162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3200" i="1" dirty="0" err="1" smtClean="0">
                <a:solidFill>
                  <a:schemeClr val="tx1">
                    <a:lumMod val="50000"/>
                    <a:lumOff val="50000"/>
                  </a:schemeClr>
                </a:solidFill>
              </a:rPr>
              <a:t>Majario</a:t>
            </a:r>
            <a:r>
              <a:rPr lang="en-GB" sz="3200" i="1" dirty="0" smtClean="0">
                <a:solidFill>
                  <a:schemeClr val="tx1">
                    <a:lumMod val="50000"/>
                    <a:lumOff val="50000"/>
                  </a:schemeClr>
                </a:solidFill>
              </a:rPr>
              <a:t> – Matt, James, R(</a:t>
            </a:r>
            <a:r>
              <a:rPr lang="en-GB" sz="3200" i="1" dirty="0" err="1" smtClean="0">
                <a:solidFill>
                  <a:schemeClr val="tx1">
                    <a:lumMod val="50000"/>
                    <a:lumOff val="50000"/>
                  </a:schemeClr>
                </a:solidFill>
              </a:rPr>
              <a:t>i</a:t>
            </a:r>
            <a:r>
              <a:rPr lang="en-GB" sz="3200" i="1" dirty="0" smtClean="0">
                <a:solidFill>
                  <a:schemeClr val="tx1">
                    <a:lumMod val="50000"/>
                    <a:lumOff val="50000"/>
                  </a:schemeClr>
                </a:solidFill>
              </a:rPr>
              <a:t>)</a:t>
            </a:r>
            <a:r>
              <a:rPr lang="en-GB" sz="3200" i="1" dirty="0" err="1" smtClean="0">
                <a:solidFill>
                  <a:schemeClr val="tx1">
                    <a:lumMod val="50000"/>
                    <a:lumOff val="50000"/>
                  </a:schemeClr>
                </a:solidFill>
              </a:rPr>
              <a:t>ob</a:t>
            </a:r>
            <a:endParaRPr lang="en-GB" sz="3200" i="1" dirty="0">
              <a:solidFill>
                <a:schemeClr val="tx1">
                  <a:lumMod val="50000"/>
                  <a:lumOff val="50000"/>
                </a:schemeClr>
              </a:solidFill>
            </a:endParaRPr>
          </a:p>
        </p:txBody>
      </p:sp>
    </p:spTree>
    <p:extLst>
      <p:ext uri="{BB962C8B-B14F-4D97-AF65-F5344CB8AC3E}">
        <p14:creationId xmlns:p14="http://schemas.microsoft.com/office/powerpoint/2010/main" val="465370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solidFill>
                  <a:schemeClr val="tx1">
                    <a:lumMod val="85000"/>
                    <a:lumOff val="15000"/>
                  </a:schemeClr>
                </a:solidFill>
                <a:effectLst>
                  <a:outerShdw blurRad="38100" dist="38100" dir="2700000" algn="tl">
                    <a:srgbClr val="000000">
                      <a:alpha val="43137"/>
                    </a:srgbClr>
                  </a:outerShdw>
                </a:effectLst>
              </a:rPr>
              <a:t>Scalability</a:t>
            </a:r>
            <a:endParaRPr lang="en-GB" b="1" dirty="0">
              <a:solidFill>
                <a:schemeClr val="tx1">
                  <a:lumMod val="85000"/>
                  <a:lumOff val="15000"/>
                </a:schemeClr>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a:bodyPr>
          <a:lstStyle/>
          <a:p>
            <a:r>
              <a:rPr lang="en-GB" dirty="0" smtClean="0">
                <a:solidFill>
                  <a:schemeClr val="tx1">
                    <a:lumMod val="85000"/>
                    <a:lumOff val="15000"/>
                  </a:schemeClr>
                </a:solidFill>
              </a:rPr>
              <a:t>Large consideration during engine design</a:t>
            </a:r>
          </a:p>
          <a:p>
            <a:pPr lvl="1"/>
            <a:endParaRPr lang="en-GB" dirty="0">
              <a:solidFill>
                <a:schemeClr val="tx1">
                  <a:lumMod val="85000"/>
                  <a:lumOff val="15000"/>
                </a:schemeClr>
              </a:solidFill>
            </a:endParaRPr>
          </a:p>
          <a:p>
            <a:r>
              <a:rPr lang="en-GB" dirty="0" smtClean="0">
                <a:solidFill>
                  <a:schemeClr val="tx1">
                    <a:lumMod val="85000"/>
                    <a:lumOff val="15000"/>
                  </a:schemeClr>
                </a:solidFill>
              </a:rPr>
              <a:t>Addition of new game items is quick and easy requiring few changes</a:t>
            </a:r>
          </a:p>
          <a:p>
            <a:pPr lvl="1"/>
            <a:endParaRPr lang="en-GB" dirty="0">
              <a:solidFill>
                <a:schemeClr val="tx1">
                  <a:lumMod val="85000"/>
                  <a:lumOff val="15000"/>
                </a:schemeClr>
              </a:solidFill>
            </a:endParaRPr>
          </a:p>
          <a:p>
            <a:r>
              <a:rPr lang="en-GB" dirty="0" smtClean="0">
                <a:solidFill>
                  <a:schemeClr val="tx1">
                    <a:lumMod val="85000"/>
                    <a:lumOff val="15000"/>
                  </a:schemeClr>
                </a:solidFill>
              </a:rPr>
              <a:t>Good practice for creating modular and extensible</a:t>
            </a:r>
          </a:p>
          <a:p>
            <a:endParaRPr lang="en-GB" dirty="0" smtClean="0">
              <a:solidFill>
                <a:schemeClr val="tx1">
                  <a:lumMod val="85000"/>
                  <a:lumOff val="15000"/>
                </a:schemeClr>
              </a:solidFill>
            </a:endParaRPr>
          </a:p>
        </p:txBody>
      </p:sp>
      <p:grpSp>
        <p:nvGrpSpPr>
          <p:cNvPr id="7" name="Group 6"/>
          <p:cNvGrpSpPr/>
          <p:nvPr/>
        </p:nvGrpSpPr>
        <p:grpSpPr>
          <a:xfrm>
            <a:off x="-12700" y="3616325"/>
            <a:ext cx="12217401" cy="3254375"/>
            <a:chOff x="-12700" y="3616325"/>
            <a:chExt cx="12217401" cy="3254375"/>
          </a:xfrm>
        </p:grpSpPr>
        <p:pic>
          <p:nvPicPr>
            <p:cNvPr id="8" name="Picture 7"/>
            <p:cNvPicPr>
              <a:picLocks noChangeAspect="1"/>
            </p:cNvPicPr>
            <p:nvPr/>
          </p:nvPicPr>
          <p:blipFill>
            <a:blip r:embed="rId3"/>
            <a:stretch>
              <a:fillRect/>
            </a:stretch>
          </p:blipFill>
          <p:spPr>
            <a:xfrm>
              <a:off x="50800" y="5429250"/>
              <a:ext cx="12058650" cy="1428750"/>
            </a:xfrm>
            <a:prstGeom prst="rect">
              <a:avLst/>
            </a:prstGeom>
          </p:spPr>
        </p:pic>
        <p:pic>
          <p:nvPicPr>
            <p:cNvPr id="9" name="Picture 8"/>
            <p:cNvPicPr>
              <a:picLocks noChangeAspect="1"/>
            </p:cNvPicPr>
            <p:nvPr/>
          </p:nvPicPr>
          <p:blipFill rotWithShape="1">
            <a:blip r:embed="rId4"/>
            <a:srcRect l="14516" b="30837"/>
            <a:stretch/>
          </p:blipFill>
          <p:spPr>
            <a:xfrm>
              <a:off x="-12700" y="3616325"/>
              <a:ext cx="4038600" cy="3254375"/>
            </a:xfrm>
            <a:prstGeom prst="rect">
              <a:avLst/>
            </a:prstGeom>
          </p:spPr>
        </p:pic>
        <p:pic>
          <p:nvPicPr>
            <p:cNvPr id="10" name="Picture 9"/>
            <p:cNvPicPr>
              <a:picLocks noChangeAspect="1"/>
            </p:cNvPicPr>
            <p:nvPr/>
          </p:nvPicPr>
          <p:blipFill>
            <a:blip r:embed="rId5"/>
            <a:stretch>
              <a:fillRect/>
            </a:stretch>
          </p:blipFill>
          <p:spPr>
            <a:xfrm>
              <a:off x="8610601" y="4179205"/>
              <a:ext cx="3594100" cy="2678795"/>
            </a:xfrm>
            <a:prstGeom prst="rect">
              <a:avLst/>
            </a:prstGeom>
          </p:spPr>
        </p:pic>
      </p:grpSp>
    </p:spTree>
    <p:extLst>
      <p:ext uri="{BB962C8B-B14F-4D97-AF65-F5344CB8AC3E}">
        <p14:creationId xmlns:p14="http://schemas.microsoft.com/office/powerpoint/2010/main" val="159631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solidFill>
                  <a:schemeClr val="tx1">
                    <a:lumMod val="85000"/>
                    <a:lumOff val="15000"/>
                  </a:schemeClr>
                </a:solidFill>
                <a:effectLst>
                  <a:outerShdw blurRad="38100" dist="38100" dir="2700000" algn="tl">
                    <a:srgbClr val="000000">
                      <a:alpha val="43137"/>
                    </a:srgbClr>
                  </a:outerShdw>
                </a:effectLst>
              </a:rPr>
              <a:t>Challenges</a:t>
            </a:r>
            <a:endParaRPr lang="en-GB" b="1" dirty="0">
              <a:solidFill>
                <a:schemeClr val="tx1">
                  <a:lumMod val="85000"/>
                  <a:lumOff val="15000"/>
                </a:schemeClr>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838200" y="1825624"/>
            <a:ext cx="7073900" cy="4613275"/>
          </a:xfrm>
        </p:spPr>
        <p:txBody>
          <a:bodyPr>
            <a:normAutofit fontScale="92500" lnSpcReduction="20000"/>
          </a:bodyPr>
          <a:lstStyle/>
          <a:p>
            <a:r>
              <a:rPr lang="en-GB" dirty="0" smtClean="0">
                <a:solidFill>
                  <a:schemeClr val="tx1">
                    <a:lumMod val="85000"/>
                    <a:lumOff val="15000"/>
                  </a:schemeClr>
                </a:solidFill>
              </a:rPr>
              <a:t>Learning new technologies</a:t>
            </a:r>
          </a:p>
          <a:p>
            <a:pPr lvl="1"/>
            <a:endParaRPr lang="en-GB" dirty="0">
              <a:solidFill>
                <a:schemeClr val="tx1">
                  <a:lumMod val="85000"/>
                  <a:lumOff val="15000"/>
                </a:schemeClr>
              </a:solidFill>
            </a:endParaRPr>
          </a:p>
          <a:p>
            <a:r>
              <a:rPr lang="en-GB" dirty="0" smtClean="0">
                <a:solidFill>
                  <a:schemeClr val="tx1">
                    <a:lumMod val="85000"/>
                    <a:lumOff val="15000"/>
                  </a:schemeClr>
                </a:solidFill>
              </a:rPr>
              <a:t>Netty sockets and its quirks</a:t>
            </a:r>
          </a:p>
          <a:p>
            <a:pPr lvl="1"/>
            <a:r>
              <a:rPr lang="en-GB" dirty="0" smtClean="0">
                <a:solidFill>
                  <a:schemeClr val="tx1">
                    <a:lumMod val="85000"/>
                    <a:lumOff val="15000"/>
                  </a:schemeClr>
                </a:solidFill>
              </a:rPr>
              <a:t>Random disconnects</a:t>
            </a:r>
            <a:r>
              <a:rPr lang="en-GB" dirty="0">
                <a:solidFill>
                  <a:schemeClr val="tx1">
                    <a:lumMod val="85000"/>
                    <a:lumOff val="15000"/>
                  </a:schemeClr>
                </a:solidFill>
              </a:rPr>
              <a:t> </a:t>
            </a:r>
            <a:r>
              <a:rPr lang="en-GB" dirty="0" smtClean="0">
                <a:solidFill>
                  <a:schemeClr val="tx1">
                    <a:lumMod val="85000"/>
                    <a:lumOff val="15000"/>
                  </a:schemeClr>
                </a:solidFill>
              </a:rPr>
              <a:t>cost lots of development time</a:t>
            </a:r>
          </a:p>
          <a:p>
            <a:pPr lvl="1"/>
            <a:endParaRPr lang="en-GB" dirty="0">
              <a:solidFill>
                <a:schemeClr val="tx1">
                  <a:lumMod val="85000"/>
                  <a:lumOff val="15000"/>
                </a:schemeClr>
              </a:solidFill>
            </a:endParaRPr>
          </a:p>
          <a:p>
            <a:r>
              <a:rPr lang="en-GB" dirty="0" smtClean="0">
                <a:solidFill>
                  <a:schemeClr val="tx1">
                    <a:lumMod val="85000"/>
                    <a:lumOff val="15000"/>
                  </a:schemeClr>
                </a:solidFill>
              </a:rPr>
              <a:t>Project management</a:t>
            </a:r>
          </a:p>
          <a:p>
            <a:pPr lvl="1"/>
            <a:r>
              <a:rPr lang="en-GB" dirty="0" smtClean="0">
                <a:solidFill>
                  <a:schemeClr val="tx1">
                    <a:lumMod val="85000"/>
                    <a:lumOff val="15000"/>
                  </a:schemeClr>
                </a:solidFill>
              </a:rPr>
              <a:t>Overly ambitious</a:t>
            </a:r>
          </a:p>
          <a:p>
            <a:pPr lvl="1"/>
            <a:r>
              <a:rPr lang="en-GB" dirty="0" smtClean="0">
                <a:solidFill>
                  <a:schemeClr val="tx1">
                    <a:lumMod val="85000"/>
                    <a:lumOff val="15000"/>
                  </a:schemeClr>
                </a:solidFill>
              </a:rPr>
              <a:t>No solid idea of exactly what features we would deliver (up in the air)</a:t>
            </a:r>
          </a:p>
          <a:p>
            <a:pPr lvl="1"/>
            <a:endParaRPr lang="en-GB" dirty="0">
              <a:solidFill>
                <a:schemeClr val="tx1">
                  <a:lumMod val="85000"/>
                  <a:lumOff val="15000"/>
                </a:schemeClr>
              </a:solidFill>
            </a:endParaRPr>
          </a:p>
          <a:p>
            <a:r>
              <a:rPr lang="en-GB" dirty="0" smtClean="0">
                <a:solidFill>
                  <a:schemeClr val="tx1">
                    <a:lumMod val="85000"/>
                    <a:lumOff val="15000"/>
                  </a:schemeClr>
                </a:solidFill>
              </a:rPr>
              <a:t>Software Issues</a:t>
            </a:r>
          </a:p>
          <a:p>
            <a:pPr lvl="1"/>
            <a:r>
              <a:rPr lang="en-GB" dirty="0" smtClean="0">
                <a:solidFill>
                  <a:schemeClr val="tx1">
                    <a:lumMod val="85000"/>
                    <a:lumOff val="15000"/>
                  </a:schemeClr>
                </a:solidFill>
              </a:rPr>
              <a:t>Git not utilised as well as it could have been</a:t>
            </a:r>
          </a:p>
          <a:p>
            <a:pPr lvl="1"/>
            <a:r>
              <a:rPr lang="en-GB" dirty="0" smtClean="0">
                <a:solidFill>
                  <a:schemeClr val="tx1">
                    <a:lumMod val="85000"/>
                    <a:lumOff val="15000"/>
                  </a:schemeClr>
                </a:solidFill>
              </a:rPr>
              <a:t>Eclipse. Just Eclipse.</a:t>
            </a:r>
          </a:p>
        </p:txBody>
      </p:sp>
      <p:pic>
        <p:nvPicPr>
          <p:cNvPr id="11" name="Picture 10"/>
          <p:cNvPicPr>
            <a:picLocks noChangeAspect="1"/>
          </p:cNvPicPr>
          <p:nvPr/>
        </p:nvPicPr>
        <p:blipFill>
          <a:blip r:embed="rId3"/>
          <a:stretch>
            <a:fillRect/>
          </a:stretch>
        </p:blipFill>
        <p:spPr>
          <a:xfrm>
            <a:off x="7486650" y="2638425"/>
            <a:ext cx="4705350" cy="4219575"/>
          </a:xfrm>
          <a:prstGeom prst="rect">
            <a:avLst/>
          </a:prstGeom>
        </p:spPr>
      </p:pic>
    </p:spTree>
    <p:extLst>
      <p:ext uri="{BB962C8B-B14F-4D97-AF65-F5344CB8AC3E}">
        <p14:creationId xmlns:p14="http://schemas.microsoft.com/office/powerpoint/2010/main" val="37368999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solidFill>
                  <a:schemeClr val="tx1">
                    <a:lumMod val="85000"/>
                    <a:lumOff val="15000"/>
                  </a:schemeClr>
                </a:solidFill>
                <a:effectLst>
                  <a:outerShdw blurRad="38100" dist="38100" dir="2700000" algn="tl">
                    <a:srgbClr val="000000">
                      <a:alpha val="43137"/>
                    </a:srgbClr>
                  </a:outerShdw>
                </a:effectLst>
              </a:rPr>
              <a:t>What would we do differently?</a:t>
            </a:r>
            <a:endParaRPr lang="en-GB" b="1" dirty="0">
              <a:solidFill>
                <a:schemeClr val="tx1">
                  <a:lumMod val="85000"/>
                  <a:lumOff val="15000"/>
                </a:schemeClr>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838200" y="1825624"/>
            <a:ext cx="9956800" cy="4613275"/>
          </a:xfrm>
        </p:spPr>
        <p:txBody>
          <a:bodyPr>
            <a:normAutofit/>
          </a:bodyPr>
          <a:lstStyle/>
          <a:p>
            <a:r>
              <a:rPr lang="en-GB" dirty="0" smtClean="0">
                <a:solidFill>
                  <a:schemeClr val="tx1">
                    <a:lumMod val="85000"/>
                    <a:lumOff val="15000"/>
                  </a:schemeClr>
                </a:solidFill>
              </a:rPr>
              <a:t>More thorough weekly plans</a:t>
            </a:r>
          </a:p>
          <a:p>
            <a:pPr lvl="1"/>
            <a:endParaRPr lang="en-GB" dirty="0">
              <a:solidFill>
                <a:schemeClr val="tx1">
                  <a:lumMod val="85000"/>
                  <a:lumOff val="15000"/>
                </a:schemeClr>
              </a:solidFill>
            </a:endParaRPr>
          </a:p>
          <a:p>
            <a:r>
              <a:rPr lang="en-GB" dirty="0" smtClean="0">
                <a:solidFill>
                  <a:schemeClr val="tx1">
                    <a:lumMod val="85000"/>
                    <a:lumOff val="15000"/>
                  </a:schemeClr>
                </a:solidFill>
              </a:rPr>
              <a:t>Implement a single feature at a time</a:t>
            </a:r>
          </a:p>
          <a:p>
            <a:pPr lvl="1"/>
            <a:endParaRPr lang="en-GB" dirty="0">
              <a:solidFill>
                <a:schemeClr val="tx1">
                  <a:lumMod val="85000"/>
                  <a:lumOff val="15000"/>
                </a:schemeClr>
              </a:solidFill>
            </a:endParaRPr>
          </a:p>
          <a:p>
            <a:r>
              <a:rPr lang="en-GB" dirty="0" smtClean="0">
                <a:solidFill>
                  <a:schemeClr val="tx1">
                    <a:lumMod val="85000"/>
                    <a:lumOff val="15000"/>
                  </a:schemeClr>
                </a:solidFill>
              </a:rPr>
              <a:t>Use a different IDE (out of the hundreds available…)</a:t>
            </a:r>
          </a:p>
        </p:txBody>
      </p:sp>
      <p:pic>
        <p:nvPicPr>
          <p:cNvPr id="5" name="Picture 4"/>
          <p:cNvPicPr>
            <a:picLocks noChangeAspect="1"/>
          </p:cNvPicPr>
          <p:nvPr/>
        </p:nvPicPr>
        <p:blipFill rotWithShape="1">
          <a:blip r:embed="rId3"/>
          <a:srcRect b="22195"/>
          <a:stretch/>
        </p:blipFill>
        <p:spPr>
          <a:xfrm>
            <a:off x="0" y="3760219"/>
            <a:ext cx="6515100" cy="3097781"/>
          </a:xfrm>
          <a:prstGeom prst="rect">
            <a:avLst/>
          </a:prstGeom>
        </p:spPr>
      </p:pic>
      <p:pic>
        <p:nvPicPr>
          <p:cNvPr id="6" name="Picture 5"/>
          <p:cNvPicPr>
            <a:picLocks noChangeAspect="1"/>
          </p:cNvPicPr>
          <p:nvPr/>
        </p:nvPicPr>
        <p:blipFill>
          <a:blip r:embed="rId4"/>
          <a:stretch>
            <a:fillRect/>
          </a:stretch>
        </p:blipFill>
        <p:spPr>
          <a:xfrm>
            <a:off x="10896600" y="5905500"/>
            <a:ext cx="1676400" cy="1676400"/>
          </a:xfrm>
          <a:prstGeom prst="rect">
            <a:avLst/>
          </a:prstGeom>
        </p:spPr>
      </p:pic>
    </p:spTree>
    <p:extLst>
      <p:ext uri="{BB962C8B-B14F-4D97-AF65-F5344CB8AC3E}">
        <p14:creationId xmlns:p14="http://schemas.microsoft.com/office/powerpoint/2010/main" val="5422356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t="45860" r="20382"/>
          <a:stretch/>
        </p:blipFill>
        <p:spPr>
          <a:xfrm>
            <a:off x="6398135" y="-7620"/>
            <a:ext cx="5793865" cy="3522111"/>
          </a:xfrm>
          <a:prstGeom prst="rect">
            <a:avLst/>
          </a:prstGeom>
        </p:spPr>
      </p:pic>
      <p:sp>
        <p:nvSpPr>
          <p:cNvPr id="2" name="Title 1"/>
          <p:cNvSpPr>
            <a:spLocks noGrp="1"/>
          </p:cNvSpPr>
          <p:nvPr>
            <p:ph type="title"/>
          </p:nvPr>
        </p:nvSpPr>
        <p:spPr/>
        <p:txBody>
          <a:bodyPr/>
          <a:lstStyle/>
          <a:p>
            <a:r>
              <a:rPr lang="en-GB" b="1" dirty="0" smtClean="0">
                <a:solidFill>
                  <a:schemeClr val="tx1">
                    <a:lumMod val="85000"/>
                    <a:lumOff val="15000"/>
                  </a:schemeClr>
                </a:solidFill>
                <a:effectLst>
                  <a:outerShdw blurRad="38100" dist="38100" dir="2700000" algn="tl">
                    <a:srgbClr val="000000">
                      <a:alpha val="43137"/>
                    </a:srgbClr>
                  </a:outerShdw>
                </a:effectLst>
              </a:rPr>
              <a:t>Game </a:t>
            </a:r>
            <a:r>
              <a:rPr lang="en-GB" b="1" dirty="0" smtClean="0">
                <a:solidFill>
                  <a:schemeClr val="tx1">
                    <a:lumMod val="85000"/>
                    <a:lumOff val="15000"/>
                  </a:schemeClr>
                </a:solidFill>
                <a:effectLst>
                  <a:outerShdw blurRad="38100" dist="38100" dir="2700000" algn="tl">
                    <a:srgbClr val="000000">
                      <a:alpha val="43137"/>
                    </a:srgbClr>
                  </a:outerShdw>
                </a:effectLst>
              </a:rPr>
              <a:t>Origins</a:t>
            </a:r>
            <a:endParaRPr lang="en-GB" b="1" dirty="0">
              <a:solidFill>
                <a:schemeClr val="tx1">
                  <a:lumMod val="85000"/>
                  <a:lumOff val="15000"/>
                </a:schemeClr>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838200" y="1825625"/>
            <a:ext cx="10515600" cy="4727576"/>
          </a:xfrm>
        </p:spPr>
        <p:txBody>
          <a:bodyPr>
            <a:normAutofit lnSpcReduction="10000"/>
          </a:bodyPr>
          <a:lstStyle/>
          <a:p>
            <a:r>
              <a:rPr lang="en-GB" dirty="0" smtClean="0">
                <a:solidFill>
                  <a:schemeClr val="tx1">
                    <a:lumMod val="85000"/>
                    <a:lumOff val="15000"/>
                  </a:schemeClr>
                </a:solidFill>
              </a:rPr>
              <a:t>Considered genres;</a:t>
            </a:r>
          </a:p>
          <a:p>
            <a:pPr lvl="1"/>
            <a:r>
              <a:rPr lang="en-GB" dirty="0" smtClean="0">
                <a:solidFill>
                  <a:schemeClr val="tx1">
                    <a:lumMod val="85000"/>
                    <a:lumOff val="15000"/>
                  </a:schemeClr>
                </a:solidFill>
              </a:rPr>
              <a:t>Reaction (Mario Party)</a:t>
            </a:r>
          </a:p>
          <a:p>
            <a:pPr lvl="1"/>
            <a:r>
              <a:rPr lang="en-GB" dirty="0" smtClean="0">
                <a:solidFill>
                  <a:schemeClr val="tx1">
                    <a:lumMod val="85000"/>
                    <a:lumOff val="15000"/>
                  </a:schemeClr>
                </a:solidFill>
              </a:rPr>
              <a:t>Simulation (Sims)</a:t>
            </a:r>
          </a:p>
          <a:p>
            <a:pPr lvl="1"/>
            <a:r>
              <a:rPr lang="en-GB" dirty="0" smtClean="0">
                <a:solidFill>
                  <a:schemeClr val="tx1">
                    <a:lumMod val="85000"/>
                    <a:lumOff val="15000"/>
                  </a:schemeClr>
                </a:solidFill>
              </a:rPr>
              <a:t>Board Games (Risk) </a:t>
            </a:r>
          </a:p>
          <a:p>
            <a:pPr lvl="1"/>
            <a:r>
              <a:rPr lang="en-GB" dirty="0" smtClean="0">
                <a:solidFill>
                  <a:schemeClr val="tx1">
                    <a:lumMod val="85000"/>
                    <a:lumOff val="15000"/>
                  </a:schemeClr>
                </a:solidFill>
              </a:rPr>
              <a:t>RTS (Age of Empires)</a:t>
            </a:r>
          </a:p>
          <a:p>
            <a:pPr lvl="1"/>
            <a:endParaRPr lang="en-GB" dirty="0" smtClean="0">
              <a:solidFill>
                <a:schemeClr val="tx1">
                  <a:lumMod val="85000"/>
                  <a:lumOff val="15000"/>
                </a:schemeClr>
              </a:solidFill>
            </a:endParaRPr>
          </a:p>
          <a:p>
            <a:r>
              <a:rPr lang="en-GB" dirty="0" smtClean="0">
                <a:solidFill>
                  <a:schemeClr val="tx1">
                    <a:lumMod val="85000"/>
                    <a:lumOff val="15000"/>
                  </a:schemeClr>
                </a:solidFill>
              </a:rPr>
              <a:t>Agreed on an RTS Genre taking inspiration from Command &amp; Conquer </a:t>
            </a:r>
            <a:r>
              <a:rPr lang="en-GB" dirty="0">
                <a:solidFill>
                  <a:schemeClr val="tx1">
                    <a:lumMod val="85000"/>
                    <a:lumOff val="15000"/>
                  </a:schemeClr>
                </a:solidFill>
              </a:rPr>
              <a:t>Tiberium Twilight</a:t>
            </a:r>
            <a:endParaRPr lang="en-GB" dirty="0" smtClean="0">
              <a:solidFill>
                <a:schemeClr val="tx1">
                  <a:lumMod val="85000"/>
                  <a:lumOff val="15000"/>
                </a:schemeClr>
              </a:solidFill>
            </a:endParaRPr>
          </a:p>
          <a:p>
            <a:endParaRPr lang="en-GB" dirty="0" smtClean="0">
              <a:solidFill>
                <a:schemeClr val="tx1">
                  <a:lumMod val="85000"/>
                  <a:lumOff val="15000"/>
                </a:schemeClr>
              </a:solidFill>
            </a:endParaRPr>
          </a:p>
          <a:p>
            <a:r>
              <a:rPr lang="en-GB" dirty="0" smtClean="0">
                <a:solidFill>
                  <a:schemeClr val="tx1">
                    <a:lumMod val="85000"/>
                    <a:lumOff val="15000"/>
                  </a:schemeClr>
                </a:solidFill>
              </a:rPr>
              <a:t>Resultantly </a:t>
            </a:r>
            <a:r>
              <a:rPr lang="en-GB" dirty="0" smtClean="0">
                <a:solidFill>
                  <a:schemeClr val="tx1">
                    <a:lumMod val="85000"/>
                    <a:lumOff val="15000"/>
                  </a:schemeClr>
                </a:solidFill>
              </a:rPr>
              <a:t>we felt by being browser-based for accessibility and by implementing a full top-down implementation our game was unique. </a:t>
            </a:r>
          </a:p>
          <a:p>
            <a:endParaRPr lang="en-GB" dirty="0" smtClean="0">
              <a:solidFill>
                <a:schemeClr val="tx1">
                  <a:lumMod val="85000"/>
                  <a:lumOff val="15000"/>
                </a:schemeClr>
              </a:solidFill>
            </a:endParaRPr>
          </a:p>
        </p:txBody>
      </p:sp>
    </p:spTree>
    <p:extLst>
      <p:ext uri="{BB962C8B-B14F-4D97-AF65-F5344CB8AC3E}">
        <p14:creationId xmlns:p14="http://schemas.microsoft.com/office/powerpoint/2010/main" val="16027320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r="26435" b="8992"/>
          <a:stretch/>
        </p:blipFill>
        <p:spPr>
          <a:xfrm>
            <a:off x="8175625" y="1076074"/>
            <a:ext cx="4029075" cy="5781926"/>
          </a:xfrm>
          <a:prstGeom prst="rect">
            <a:avLst/>
          </a:prstGeom>
        </p:spPr>
      </p:pic>
      <p:sp>
        <p:nvSpPr>
          <p:cNvPr id="2" name="Title 1"/>
          <p:cNvSpPr>
            <a:spLocks noGrp="1"/>
          </p:cNvSpPr>
          <p:nvPr>
            <p:ph type="title"/>
          </p:nvPr>
        </p:nvSpPr>
        <p:spPr/>
        <p:txBody>
          <a:bodyPr/>
          <a:lstStyle/>
          <a:p>
            <a:r>
              <a:rPr lang="en-GB" b="1" dirty="0" smtClean="0">
                <a:solidFill>
                  <a:schemeClr val="tx1">
                    <a:lumMod val="85000"/>
                    <a:lumOff val="15000"/>
                  </a:schemeClr>
                </a:solidFill>
                <a:effectLst>
                  <a:outerShdw blurRad="38100" dist="38100" dir="2700000" algn="tl">
                    <a:srgbClr val="000000">
                      <a:alpha val="43137"/>
                    </a:srgbClr>
                  </a:outerShdw>
                </a:effectLst>
              </a:rPr>
              <a:t>Project Strategy</a:t>
            </a:r>
            <a:endParaRPr lang="en-GB" b="1" dirty="0">
              <a:solidFill>
                <a:schemeClr val="tx1">
                  <a:lumMod val="85000"/>
                  <a:lumOff val="15000"/>
                </a:schemeClr>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fontScale="92500" lnSpcReduction="10000"/>
          </a:bodyPr>
          <a:lstStyle/>
          <a:p>
            <a:r>
              <a:rPr lang="en-GB" dirty="0" smtClean="0">
                <a:solidFill>
                  <a:schemeClr val="tx1">
                    <a:lumMod val="85000"/>
                    <a:lumOff val="15000"/>
                  </a:schemeClr>
                </a:solidFill>
              </a:rPr>
              <a:t>Created feature plan for the game</a:t>
            </a:r>
          </a:p>
          <a:p>
            <a:endParaRPr lang="en-GB" dirty="0" smtClean="0">
              <a:solidFill>
                <a:schemeClr val="tx1">
                  <a:lumMod val="85000"/>
                  <a:lumOff val="15000"/>
                </a:schemeClr>
              </a:solidFill>
            </a:endParaRPr>
          </a:p>
          <a:p>
            <a:r>
              <a:rPr lang="en-GB" dirty="0" smtClean="0">
                <a:solidFill>
                  <a:schemeClr val="tx1">
                    <a:lumMod val="85000"/>
                    <a:lumOff val="15000"/>
                  </a:schemeClr>
                </a:solidFill>
              </a:rPr>
              <a:t>Tailored the plan for scalability</a:t>
            </a:r>
          </a:p>
          <a:p>
            <a:endParaRPr lang="en-GB" dirty="0" smtClean="0">
              <a:solidFill>
                <a:schemeClr val="tx1">
                  <a:lumMod val="85000"/>
                  <a:lumOff val="15000"/>
                </a:schemeClr>
              </a:solidFill>
            </a:endParaRPr>
          </a:p>
          <a:p>
            <a:r>
              <a:rPr lang="en-GB" dirty="0" smtClean="0">
                <a:solidFill>
                  <a:schemeClr val="tx1">
                    <a:lumMod val="85000"/>
                    <a:lumOff val="15000"/>
                  </a:schemeClr>
                </a:solidFill>
              </a:rPr>
              <a:t>Fundamentals implemented first</a:t>
            </a:r>
          </a:p>
          <a:p>
            <a:pPr lvl="1"/>
            <a:r>
              <a:rPr lang="en-GB" dirty="0" smtClean="0">
                <a:solidFill>
                  <a:schemeClr val="tx1">
                    <a:lumMod val="85000"/>
                    <a:lumOff val="15000"/>
                  </a:schemeClr>
                </a:solidFill>
              </a:rPr>
              <a:t>Once stable e</a:t>
            </a:r>
            <a:r>
              <a:rPr lang="en-GB" dirty="0" smtClean="0">
                <a:solidFill>
                  <a:schemeClr val="tx1">
                    <a:lumMod val="85000"/>
                    <a:lumOff val="15000"/>
                  </a:schemeClr>
                </a:solidFill>
              </a:rPr>
              <a:t>xtra features were added</a:t>
            </a:r>
          </a:p>
          <a:p>
            <a:pPr lvl="1"/>
            <a:endParaRPr lang="en-GB" dirty="0" smtClean="0">
              <a:solidFill>
                <a:schemeClr val="tx1">
                  <a:lumMod val="85000"/>
                  <a:lumOff val="15000"/>
                </a:schemeClr>
              </a:solidFill>
            </a:endParaRPr>
          </a:p>
          <a:p>
            <a:r>
              <a:rPr lang="en-GB" dirty="0" smtClean="0">
                <a:solidFill>
                  <a:schemeClr val="tx1">
                    <a:lumMod val="85000"/>
                    <a:lumOff val="15000"/>
                  </a:schemeClr>
                </a:solidFill>
              </a:rPr>
              <a:t>Testing occurred semi-regularly</a:t>
            </a:r>
            <a:endParaRPr lang="en-GB" dirty="0" smtClean="0">
              <a:solidFill>
                <a:schemeClr val="tx1">
                  <a:lumMod val="85000"/>
                  <a:lumOff val="15000"/>
                </a:schemeClr>
              </a:solidFill>
            </a:endParaRPr>
          </a:p>
          <a:p>
            <a:pPr lvl="1"/>
            <a:r>
              <a:rPr lang="en-GB" dirty="0" smtClean="0">
                <a:solidFill>
                  <a:schemeClr val="tx1">
                    <a:lumMod val="85000"/>
                    <a:lumOff val="15000"/>
                  </a:schemeClr>
                </a:solidFill>
              </a:rPr>
              <a:t>Features tested on implementation</a:t>
            </a:r>
          </a:p>
          <a:p>
            <a:pPr lvl="1"/>
            <a:r>
              <a:rPr lang="en-GB" dirty="0" smtClean="0">
                <a:solidFill>
                  <a:schemeClr val="tx1">
                    <a:lumMod val="85000"/>
                    <a:lumOff val="15000"/>
                  </a:schemeClr>
                </a:solidFill>
              </a:rPr>
              <a:t>Sam and Steve tested ‘stable’ builds on Fridays</a:t>
            </a:r>
          </a:p>
          <a:p>
            <a:pPr lvl="1"/>
            <a:r>
              <a:rPr lang="en-GB" dirty="0" smtClean="0">
                <a:solidFill>
                  <a:schemeClr val="tx1">
                    <a:lumMod val="85000"/>
                    <a:lumOff val="15000"/>
                  </a:schemeClr>
                </a:solidFill>
              </a:rPr>
              <a:t>Alpha testing was done by friendly office testers</a:t>
            </a:r>
            <a:endParaRPr lang="en-GB" dirty="0">
              <a:solidFill>
                <a:schemeClr val="tx1">
                  <a:lumMod val="85000"/>
                  <a:lumOff val="15000"/>
                </a:schemeClr>
              </a:solidFill>
            </a:endParaRPr>
          </a:p>
        </p:txBody>
      </p:sp>
    </p:spTree>
    <p:extLst>
      <p:ext uri="{BB962C8B-B14F-4D97-AF65-F5344CB8AC3E}">
        <p14:creationId xmlns:p14="http://schemas.microsoft.com/office/powerpoint/2010/main" val="987189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17591" b="50387"/>
          <a:stretch/>
        </p:blipFill>
        <p:spPr>
          <a:xfrm>
            <a:off x="-12701" y="4252662"/>
            <a:ext cx="7362825" cy="2618038"/>
          </a:xfrm>
          <a:prstGeom prst="rect">
            <a:avLst/>
          </a:prstGeom>
        </p:spPr>
      </p:pic>
      <p:sp>
        <p:nvSpPr>
          <p:cNvPr id="7" name="Title 1"/>
          <p:cNvSpPr>
            <a:spLocks noGrp="1"/>
          </p:cNvSpPr>
          <p:nvPr>
            <p:ph type="title"/>
          </p:nvPr>
        </p:nvSpPr>
        <p:spPr>
          <a:xfrm>
            <a:off x="838200" y="365125"/>
            <a:ext cx="10515600" cy="1325563"/>
          </a:xfrm>
        </p:spPr>
        <p:txBody>
          <a:bodyPr/>
          <a:lstStyle/>
          <a:p>
            <a:r>
              <a:rPr lang="en-GB" b="1" dirty="0">
                <a:effectLst>
                  <a:outerShdw blurRad="38100" dist="38100" dir="2700000" algn="tl">
                    <a:srgbClr val="000000">
                      <a:alpha val="43137"/>
                    </a:srgbClr>
                  </a:outerShdw>
                </a:effectLst>
              </a:rPr>
              <a:t>Project </a:t>
            </a:r>
            <a:r>
              <a:rPr lang="en-GB" b="1" dirty="0">
                <a:solidFill>
                  <a:schemeClr val="tx1">
                    <a:lumMod val="85000"/>
                    <a:lumOff val="15000"/>
                  </a:schemeClr>
                </a:solidFill>
                <a:effectLst>
                  <a:outerShdw blurRad="38100" dist="38100" dir="2700000" algn="tl">
                    <a:srgbClr val="000000">
                      <a:alpha val="43137"/>
                    </a:srgbClr>
                  </a:outerShdw>
                </a:effectLst>
              </a:rPr>
              <a:t>Strategy </a:t>
            </a:r>
            <a:r>
              <a:rPr lang="en-GB" b="1" dirty="0" smtClean="0">
                <a:effectLst>
                  <a:outerShdw blurRad="38100" dist="38100" dir="2700000" algn="tl">
                    <a:srgbClr val="000000">
                      <a:alpha val="43137"/>
                    </a:srgbClr>
                  </a:outerShdw>
                </a:effectLst>
              </a:rPr>
              <a:t>Rationale</a:t>
            </a:r>
            <a:endParaRPr lang="en-GB"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r>
              <a:rPr lang="en-GB" dirty="0" smtClean="0"/>
              <a:t>Core functionality completed first to assure a stable functioning game</a:t>
            </a:r>
          </a:p>
          <a:p>
            <a:pPr lvl="1"/>
            <a:endParaRPr lang="en-GB" dirty="0" smtClean="0"/>
          </a:p>
          <a:p>
            <a:r>
              <a:rPr lang="en-GB" dirty="0" smtClean="0"/>
              <a:t>Weekly Friday meetings allowed us to stay on track and judge progress</a:t>
            </a:r>
          </a:p>
          <a:p>
            <a:pPr lvl="1"/>
            <a:endParaRPr lang="en-GB" dirty="0"/>
          </a:p>
          <a:p>
            <a:r>
              <a:rPr lang="en-GB" dirty="0" smtClean="0"/>
              <a:t>Regular testing helped us locate and fix bugs as soon as they occurred</a:t>
            </a:r>
          </a:p>
          <a:p>
            <a:pPr lvl="1"/>
            <a:endParaRPr lang="en-GB" dirty="0" smtClean="0"/>
          </a:p>
          <a:p>
            <a:endParaRPr lang="en-GB" dirty="0" smtClean="0"/>
          </a:p>
          <a:p>
            <a:endParaRPr lang="en-GB" dirty="0" smtClean="0"/>
          </a:p>
          <a:p>
            <a:endParaRPr lang="en-GB" dirty="0"/>
          </a:p>
        </p:txBody>
      </p:sp>
      <p:sp>
        <p:nvSpPr>
          <p:cNvPr id="5" name="Title 1"/>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891428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905125" y="561975"/>
            <a:ext cx="9286875" cy="6296025"/>
          </a:xfrm>
          <a:prstGeom prst="rect">
            <a:avLst/>
          </a:prstGeom>
        </p:spPr>
      </p:pic>
      <p:sp>
        <p:nvSpPr>
          <p:cNvPr id="2" name="Title 1"/>
          <p:cNvSpPr>
            <a:spLocks noGrp="1"/>
          </p:cNvSpPr>
          <p:nvPr>
            <p:ph type="title"/>
          </p:nvPr>
        </p:nvSpPr>
        <p:spPr/>
        <p:txBody>
          <a:bodyPr/>
          <a:lstStyle/>
          <a:p>
            <a:r>
              <a:rPr lang="en-GB" b="1" dirty="0" smtClean="0">
                <a:effectLst>
                  <a:outerShdw blurRad="38100" dist="38100" dir="2700000" algn="tl">
                    <a:srgbClr val="000000">
                      <a:alpha val="43137"/>
                    </a:srgbClr>
                  </a:outerShdw>
                </a:effectLst>
              </a:rPr>
              <a:t>Key Technologies</a:t>
            </a:r>
            <a:endParaRPr lang="en-GB"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r>
              <a:rPr lang="en-GB" dirty="0" smtClean="0"/>
              <a:t>Backend Server:</a:t>
            </a:r>
          </a:p>
          <a:p>
            <a:pPr lvl="1"/>
            <a:r>
              <a:rPr lang="en-GB" dirty="0" smtClean="0"/>
              <a:t>Java, Netty, REST Easy, MySQL</a:t>
            </a:r>
          </a:p>
          <a:p>
            <a:pPr lvl="1"/>
            <a:endParaRPr lang="en-GB" dirty="0"/>
          </a:p>
          <a:p>
            <a:r>
              <a:rPr lang="en-GB" dirty="0" smtClean="0"/>
              <a:t>Frontend Client:</a:t>
            </a:r>
          </a:p>
          <a:p>
            <a:pPr lvl="1"/>
            <a:r>
              <a:rPr lang="en-GB" dirty="0" smtClean="0"/>
              <a:t>Angular, </a:t>
            </a:r>
            <a:r>
              <a:rPr lang="en-GB" dirty="0" err="1" smtClean="0"/>
              <a:t>Phaser</a:t>
            </a:r>
            <a:r>
              <a:rPr lang="en-GB" dirty="0" smtClean="0"/>
              <a:t>, HTML5, CSS3, </a:t>
            </a:r>
            <a:r>
              <a:rPr lang="en-GB" dirty="0" err="1" smtClean="0"/>
              <a:t>SocketIO</a:t>
            </a:r>
            <a:endParaRPr lang="en-GB" dirty="0" smtClean="0"/>
          </a:p>
          <a:p>
            <a:pPr lvl="1"/>
            <a:endParaRPr lang="en-GB" dirty="0"/>
          </a:p>
          <a:p>
            <a:r>
              <a:rPr lang="en-GB" dirty="0" smtClean="0"/>
              <a:t>Other:</a:t>
            </a:r>
          </a:p>
          <a:p>
            <a:pPr lvl="1"/>
            <a:r>
              <a:rPr lang="en-GB" dirty="0" smtClean="0"/>
              <a:t>GIMP 2.8, Git, JIRA, Eclipse</a:t>
            </a:r>
            <a:endParaRPr lang="en-GB" dirty="0" smtClean="0"/>
          </a:p>
          <a:p>
            <a:endParaRPr lang="en-GB" dirty="0" smtClean="0"/>
          </a:p>
          <a:p>
            <a:endParaRPr lang="en-GB" dirty="0" smtClean="0"/>
          </a:p>
          <a:p>
            <a:endParaRPr lang="en-GB" dirty="0"/>
          </a:p>
        </p:txBody>
      </p:sp>
    </p:spTree>
    <p:extLst>
      <p:ext uri="{BB962C8B-B14F-4D97-AF65-F5344CB8AC3E}">
        <p14:creationId xmlns:p14="http://schemas.microsoft.com/office/powerpoint/2010/main" val="26092569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838200" y="365125"/>
            <a:ext cx="10515600" cy="1325563"/>
          </a:xfrm>
        </p:spPr>
        <p:txBody>
          <a:bodyPr/>
          <a:lstStyle/>
          <a:p>
            <a:r>
              <a:rPr lang="en-GB" b="1" dirty="0">
                <a:effectLst>
                  <a:outerShdw blurRad="38100" dist="38100" dir="2700000" algn="tl">
                    <a:srgbClr val="000000">
                      <a:alpha val="43137"/>
                    </a:srgbClr>
                  </a:outerShdw>
                </a:effectLst>
              </a:rPr>
              <a:t>Technology </a:t>
            </a:r>
            <a:r>
              <a:rPr lang="en-GB" b="1" dirty="0" smtClean="0">
                <a:effectLst>
                  <a:outerShdw blurRad="38100" dist="38100" dir="2700000" algn="tl">
                    <a:srgbClr val="000000">
                      <a:alpha val="43137"/>
                    </a:srgbClr>
                  </a:outerShdw>
                </a:effectLst>
              </a:rPr>
              <a:t>Rationale</a:t>
            </a:r>
            <a:endParaRPr lang="en-GB"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r>
              <a:rPr lang="en-GB" dirty="0" smtClean="0"/>
              <a:t>Chose relevant technologies usable beyond the project</a:t>
            </a:r>
          </a:p>
          <a:p>
            <a:pPr lvl="1"/>
            <a:r>
              <a:rPr lang="en-GB" dirty="0" smtClean="0"/>
              <a:t>Java Server, Angular Client, MySQL Database</a:t>
            </a:r>
          </a:p>
          <a:p>
            <a:pPr lvl="1"/>
            <a:endParaRPr lang="en-GB" dirty="0" smtClean="0"/>
          </a:p>
          <a:p>
            <a:r>
              <a:rPr lang="en-GB" dirty="0" smtClean="0"/>
              <a:t>Phaser</a:t>
            </a:r>
            <a:r>
              <a:rPr lang="en-GB" dirty="0" smtClean="0"/>
              <a:t>.js used for client game engine</a:t>
            </a:r>
          </a:p>
          <a:p>
            <a:pPr lvl="1"/>
            <a:endParaRPr lang="en-GB" dirty="0"/>
          </a:p>
          <a:p>
            <a:r>
              <a:rPr lang="en-GB" dirty="0" smtClean="0"/>
              <a:t>Technology chosen for a more comprehensive learning experience</a:t>
            </a:r>
            <a:endParaRPr lang="en-GB" dirty="0"/>
          </a:p>
        </p:txBody>
      </p:sp>
      <p:grpSp>
        <p:nvGrpSpPr>
          <p:cNvPr id="14" name="Group 13"/>
          <p:cNvGrpSpPr/>
          <p:nvPr/>
        </p:nvGrpSpPr>
        <p:grpSpPr>
          <a:xfrm>
            <a:off x="-12700" y="3616325"/>
            <a:ext cx="12217401" cy="3254375"/>
            <a:chOff x="-12700" y="3616325"/>
            <a:chExt cx="12217401" cy="3254375"/>
          </a:xfrm>
        </p:grpSpPr>
        <p:pic>
          <p:nvPicPr>
            <p:cNvPr id="9" name="Picture 8"/>
            <p:cNvPicPr>
              <a:picLocks noChangeAspect="1"/>
            </p:cNvPicPr>
            <p:nvPr/>
          </p:nvPicPr>
          <p:blipFill>
            <a:blip r:embed="rId3"/>
            <a:stretch>
              <a:fillRect/>
            </a:stretch>
          </p:blipFill>
          <p:spPr>
            <a:xfrm>
              <a:off x="50800" y="5429250"/>
              <a:ext cx="12058650" cy="1428750"/>
            </a:xfrm>
            <a:prstGeom prst="rect">
              <a:avLst/>
            </a:prstGeom>
          </p:spPr>
        </p:pic>
        <p:pic>
          <p:nvPicPr>
            <p:cNvPr id="4" name="Picture 3"/>
            <p:cNvPicPr>
              <a:picLocks noChangeAspect="1"/>
            </p:cNvPicPr>
            <p:nvPr/>
          </p:nvPicPr>
          <p:blipFill rotWithShape="1">
            <a:blip r:embed="rId4"/>
            <a:srcRect l="14516" b="30837"/>
            <a:stretch/>
          </p:blipFill>
          <p:spPr>
            <a:xfrm>
              <a:off x="-12700" y="3616325"/>
              <a:ext cx="4038600" cy="3254375"/>
            </a:xfrm>
            <a:prstGeom prst="rect">
              <a:avLst/>
            </a:prstGeom>
          </p:spPr>
        </p:pic>
        <p:pic>
          <p:nvPicPr>
            <p:cNvPr id="10" name="Picture 9"/>
            <p:cNvPicPr>
              <a:picLocks noChangeAspect="1"/>
            </p:cNvPicPr>
            <p:nvPr/>
          </p:nvPicPr>
          <p:blipFill>
            <a:blip r:embed="rId5"/>
            <a:stretch>
              <a:fillRect/>
            </a:stretch>
          </p:blipFill>
          <p:spPr>
            <a:xfrm>
              <a:off x="8610601" y="4179205"/>
              <a:ext cx="3594100" cy="2678795"/>
            </a:xfrm>
            <a:prstGeom prst="rect">
              <a:avLst/>
            </a:prstGeom>
          </p:spPr>
        </p:pic>
      </p:grpSp>
      <p:sp>
        <p:nvSpPr>
          <p:cNvPr id="11" name="Title 1"/>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178267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b="26735"/>
          <a:stretch/>
        </p:blipFill>
        <p:spPr>
          <a:xfrm>
            <a:off x="4200525" y="4295775"/>
            <a:ext cx="7991475" cy="2714625"/>
          </a:xfrm>
          <a:prstGeom prst="rect">
            <a:avLst/>
          </a:prstGeom>
        </p:spPr>
      </p:pic>
      <p:sp>
        <p:nvSpPr>
          <p:cNvPr id="2" name="Title 1"/>
          <p:cNvSpPr>
            <a:spLocks noGrp="1"/>
          </p:cNvSpPr>
          <p:nvPr>
            <p:ph type="title"/>
          </p:nvPr>
        </p:nvSpPr>
        <p:spPr/>
        <p:txBody>
          <a:bodyPr/>
          <a:lstStyle/>
          <a:p>
            <a:r>
              <a:rPr lang="en-GB" b="1" dirty="0" smtClean="0">
                <a:solidFill>
                  <a:schemeClr val="tx1">
                    <a:lumMod val="85000"/>
                    <a:lumOff val="15000"/>
                  </a:schemeClr>
                </a:solidFill>
                <a:effectLst>
                  <a:outerShdw blurRad="38100" dist="38100" dir="2700000" algn="tl">
                    <a:srgbClr val="000000">
                      <a:alpha val="43137"/>
                    </a:srgbClr>
                  </a:outerShdw>
                </a:effectLst>
              </a:rPr>
              <a:t>Project Progress Diary</a:t>
            </a:r>
            <a:endParaRPr lang="en-GB" b="1" dirty="0">
              <a:solidFill>
                <a:schemeClr val="tx1">
                  <a:lumMod val="85000"/>
                  <a:lumOff val="15000"/>
                </a:schemeClr>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838200" y="1825625"/>
            <a:ext cx="10121900" cy="4351338"/>
          </a:xfrm>
        </p:spPr>
        <p:txBody>
          <a:bodyPr>
            <a:normAutofit lnSpcReduction="10000"/>
          </a:bodyPr>
          <a:lstStyle/>
          <a:p>
            <a:r>
              <a:rPr lang="en-GB" dirty="0" smtClean="0">
                <a:solidFill>
                  <a:schemeClr val="tx1">
                    <a:lumMod val="85000"/>
                    <a:lumOff val="15000"/>
                  </a:schemeClr>
                </a:solidFill>
              </a:rPr>
              <a:t>Week 1 :</a:t>
            </a:r>
          </a:p>
          <a:p>
            <a:pPr lvl="1"/>
            <a:r>
              <a:rPr lang="en-GB" dirty="0" smtClean="0">
                <a:solidFill>
                  <a:schemeClr val="tx1">
                    <a:lumMod val="85000"/>
                    <a:lumOff val="15000"/>
                  </a:schemeClr>
                </a:solidFill>
              </a:rPr>
              <a:t>Brainstorming, Approach to development, Proof of concept for some technologies, Game engine research, Server skeleton constructed</a:t>
            </a:r>
          </a:p>
          <a:p>
            <a:pPr lvl="1"/>
            <a:endParaRPr lang="en-GB" dirty="0">
              <a:solidFill>
                <a:schemeClr val="tx1">
                  <a:lumMod val="85000"/>
                  <a:lumOff val="15000"/>
                </a:schemeClr>
              </a:solidFill>
            </a:endParaRPr>
          </a:p>
          <a:p>
            <a:r>
              <a:rPr lang="en-GB" dirty="0" smtClean="0">
                <a:solidFill>
                  <a:schemeClr val="tx1">
                    <a:lumMod val="85000"/>
                    <a:lumOff val="15000"/>
                  </a:schemeClr>
                </a:solidFill>
              </a:rPr>
              <a:t>Week 2 :</a:t>
            </a:r>
          </a:p>
          <a:p>
            <a:pPr lvl="1"/>
            <a:r>
              <a:rPr lang="en-GB" dirty="0" smtClean="0">
                <a:solidFill>
                  <a:schemeClr val="tx1">
                    <a:lumMod val="85000"/>
                    <a:lumOff val="15000"/>
                  </a:schemeClr>
                </a:solidFill>
              </a:rPr>
              <a:t>Game Engine &amp; Netty </a:t>
            </a:r>
            <a:r>
              <a:rPr lang="en-GB" dirty="0" err="1" smtClean="0">
                <a:solidFill>
                  <a:schemeClr val="tx1">
                    <a:lumMod val="85000"/>
                    <a:lumOff val="15000"/>
                  </a:schemeClr>
                </a:solidFill>
              </a:rPr>
              <a:t>PoCs</a:t>
            </a:r>
            <a:r>
              <a:rPr lang="en-GB" dirty="0" smtClean="0">
                <a:solidFill>
                  <a:schemeClr val="tx1">
                    <a:lumMod val="85000"/>
                    <a:lumOff val="15000"/>
                  </a:schemeClr>
                </a:solidFill>
              </a:rPr>
              <a:t>, UX web application design, </a:t>
            </a:r>
            <a:r>
              <a:rPr lang="en-GB" dirty="0" err="1" smtClean="0">
                <a:solidFill>
                  <a:schemeClr val="tx1">
                    <a:lumMod val="85000"/>
                    <a:lumOff val="15000"/>
                  </a:schemeClr>
                </a:solidFill>
              </a:rPr>
              <a:t>Clientside</a:t>
            </a:r>
            <a:r>
              <a:rPr lang="en-GB" dirty="0" smtClean="0">
                <a:solidFill>
                  <a:schemeClr val="tx1">
                    <a:lumMod val="85000"/>
                    <a:lumOff val="15000"/>
                  </a:schemeClr>
                </a:solidFill>
              </a:rPr>
              <a:t> turrets, Work on Login, Registration &amp; Servers</a:t>
            </a:r>
          </a:p>
          <a:p>
            <a:pPr lvl="1"/>
            <a:endParaRPr lang="en-GB" dirty="0" smtClean="0">
              <a:solidFill>
                <a:schemeClr val="tx1">
                  <a:lumMod val="85000"/>
                  <a:lumOff val="15000"/>
                </a:schemeClr>
              </a:solidFill>
            </a:endParaRPr>
          </a:p>
          <a:p>
            <a:r>
              <a:rPr lang="en-GB" dirty="0" smtClean="0">
                <a:solidFill>
                  <a:schemeClr val="tx1">
                    <a:lumMod val="85000"/>
                    <a:lumOff val="15000"/>
                  </a:schemeClr>
                </a:solidFill>
              </a:rPr>
              <a:t>Week 3 :</a:t>
            </a:r>
          </a:p>
          <a:p>
            <a:pPr lvl="1"/>
            <a:r>
              <a:rPr lang="en-GB" dirty="0" smtClean="0">
                <a:solidFill>
                  <a:schemeClr val="tx1">
                    <a:lumMod val="85000"/>
                    <a:lumOff val="15000"/>
                  </a:schemeClr>
                </a:solidFill>
              </a:rPr>
              <a:t>Work on UI, Socket server constructed, Work on Game Lobby, Server engine skeleton constructed</a:t>
            </a:r>
            <a:endParaRPr lang="en-GB" dirty="0" smtClean="0">
              <a:solidFill>
                <a:schemeClr val="tx1">
                  <a:lumMod val="85000"/>
                  <a:lumOff val="15000"/>
                </a:schemeClr>
              </a:solidFill>
            </a:endParaRPr>
          </a:p>
          <a:p>
            <a:endParaRPr lang="en-GB" dirty="0">
              <a:solidFill>
                <a:schemeClr val="tx1">
                  <a:lumMod val="85000"/>
                  <a:lumOff val="15000"/>
                </a:schemeClr>
              </a:solidFill>
            </a:endParaRPr>
          </a:p>
        </p:txBody>
      </p:sp>
    </p:spTree>
    <p:extLst>
      <p:ext uri="{BB962C8B-B14F-4D97-AF65-F5344CB8AC3E}">
        <p14:creationId xmlns:p14="http://schemas.microsoft.com/office/powerpoint/2010/main" val="26497909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solidFill>
                  <a:schemeClr val="tx1">
                    <a:lumMod val="85000"/>
                    <a:lumOff val="15000"/>
                  </a:schemeClr>
                </a:solidFill>
                <a:effectLst>
                  <a:outerShdw blurRad="38100" dist="38100" dir="2700000" algn="tl">
                    <a:srgbClr val="000000">
                      <a:alpha val="43137"/>
                    </a:srgbClr>
                  </a:outerShdw>
                </a:effectLst>
              </a:rPr>
              <a:t>Project Progress Diary</a:t>
            </a:r>
            <a:endParaRPr lang="en-GB" b="1" dirty="0">
              <a:solidFill>
                <a:schemeClr val="tx1">
                  <a:lumMod val="85000"/>
                  <a:lumOff val="15000"/>
                </a:schemeClr>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a:bodyPr>
          <a:lstStyle/>
          <a:p>
            <a:r>
              <a:rPr lang="en-GB" dirty="0">
                <a:solidFill>
                  <a:schemeClr val="tx1">
                    <a:lumMod val="85000"/>
                    <a:lumOff val="15000"/>
                  </a:schemeClr>
                </a:solidFill>
              </a:rPr>
              <a:t>Week </a:t>
            </a:r>
            <a:r>
              <a:rPr lang="en-GB" dirty="0" smtClean="0">
                <a:solidFill>
                  <a:schemeClr val="tx1">
                    <a:lumMod val="85000"/>
                    <a:lumOff val="15000"/>
                  </a:schemeClr>
                </a:solidFill>
              </a:rPr>
              <a:t>4 </a:t>
            </a:r>
            <a:r>
              <a:rPr lang="en-GB" dirty="0">
                <a:solidFill>
                  <a:schemeClr val="tx1">
                    <a:lumMod val="85000"/>
                    <a:lumOff val="15000"/>
                  </a:schemeClr>
                </a:solidFill>
              </a:rPr>
              <a:t>:</a:t>
            </a:r>
          </a:p>
          <a:p>
            <a:pPr lvl="1"/>
            <a:r>
              <a:rPr lang="en-GB" sz="2000" dirty="0" smtClean="0">
                <a:solidFill>
                  <a:schemeClr val="tx1">
                    <a:lumMod val="85000"/>
                    <a:lumOff val="15000"/>
                  </a:schemeClr>
                </a:solidFill>
              </a:rPr>
              <a:t>Implemented path finding, cross computer game sync, game and server lobby work continued</a:t>
            </a:r>
          </a:p>
          <a:p>
            <a:pPr lvl="1"/>
            <a:endParaRPr lang="en-GB" dirty="0">
              <a:solidFill>
                <a:schemeClr val="tx1">
                  <a:lumMod val="85000"/>
                  <a:lumOff val="15000"/>
                </a:schemeClr>
              </a:solidFill>
            </a:endParaRPr>
          </a:p>
          <a:p>
            <a:r>
              <a:rPr lang="en-GB" dirty="0">
                <a:solidFill>
                  <a:schemeClr val="tx1">
                    <a:lumMod val="85000"/>
                    <a:lumOff val="15000"/>
                  </a:schemeClr>
                </a:solidFill>
              </a:rPr>
              <a:t>Week </a:t>
            </a:r>
            <a:r>
              <a:rPr lang="en-GB" dirty="0" smtClean="0">
                <a:solidFill>
                  <a:schemeClr val="tx1">
                    <a:lumMod val="85000"/>
                    <a:lumOff val="15000"/>
                  </a:schemeClr>
                </a:solidFill>
              </a:rPr>
              <a:t>5 </a:t>
            </a:r>
            <a:r>
              <a:rPr lang="en-GB" dirty="0">
                <a:solidFill>
                  <a:schemeClr val="tx1">
                    <a:lumMod val="85000"/>
                    <a:lumOff val="15000"/>
                  </a:schemeClr>
                </a:solidFill>
              </a:rPr>
              <a:t>:</a:t>
            </a:r>
          </a:p>
          <a:p>
            <a:pPr lvl="1"/>
            <a:r>
              <a:rPr lang="en-GB" sz="2000" dirty="0" smtClean="0">
                <a:solidFill>
                  <a:schemeClr val="tx1">
                    <a:lumMod val="85000"/>
                    <a:lumOff val="15000"/>
                  </a:schemeClr>
                </a:solidFill>
              </a:rPr>
              <a:t>Sockets migrated to single unit, created two maps, Implemented; HUD, target selection, damage calculation and tank hub building</a:t>
            </a:r>
          </a:p>
          <a:p>
            <a:pPr lvl="1"/>
            <a:endParaRPr lang="en-GB" dirty="0" smtClean="0">
              <a:solidFill>
                <a:schemeClr val="tx1">
                  <a:lumMod val="85000"/>
                  <a:lumOff val="15000"/>
                </a:schemeClr>
              </a:solidFill>
            </a:endParaRPr>
          </a:p>
          <a:p>
            <a:r>
              <a:rPr lang="en-GB" dirty="0" smtClean="0">
                <a:solidFill>
                  <a:schemeClr val="tx1">
                    <a:lumMod val="85000"/>
                    <a:lumOff val="15000"/>
                  </a:schemeClr>
                </a:solidFill>
              </a:rPr>
              <a:t>Week 6 :</a:t>
            </a:r>
          </a:p>
          <a:p>
            <a:pPr lvl="1"/>
            <a:r>
              <a:rPr lang="en-GB" sz="2000" dirty="0" smtClean="0">
                <a:solidFill>
                  <a:schemeClr val="tx1">
                    <a:lumMod val="85000"/>
                    <a:lumOff val="15000"/>
                  </a:schemeClr>
                </a:solidFill>
              </a:rPr>
              <a:t>Game balancing, added extra map, bug fixes (clearly not enough), Implemented; unit formations, map navigation, </a:t>
            </a:r>
            <a:r>
              <a:rPr lang="en-GB" sz="2000" dirty="0" err="1" smtClean="0">
                <a:solidFill>
                  <a:schemeClr val="tx1">
                    <a:lumMod val="85000"/>
                    <a:lumOff val="15000"/>
                  </a:schemeClr>
                </a:solidFill>
              </a:rPr>
              <a:t>autofire</a:t>
            </a:r>
            <a:r>
              <a:rPr lang="en-GB" sz="2000" dirty="0" smtClean="0">
                <a:solidFill>
                  <a:schemeClr val="tx1">
                    <a:lumMod val="85000"/>
                    <a:lumOff val="15000"/>
                  </a:schemeClr>
                </a:solidFill>
              </a:rPr>
              <a:t>, build radius</a:t>
            </a:r>
            <a:endParaRPr lang="en-GB" sz="2000" dirty="0" smtClean="0">
              <a:solidFill>
                <a:schemeClr val="tx1">
                  <a:lumMod val="85000"/>
                  <a:lumOff val="15000"/>
                </a:schemeClr>
              </a:solidFill>
            </a:endParaRPr>
          </a:p>
        </p:txBody>
      </p:sp>
      <p:pic>
        <p:nvPicPr>
          <p:cNvPr id="6" name="Picture 5"/>
          <p:cNvPicPr>
            <a:picLocks noChangeAspect="1"/>
          </p:cNvPicPr>
          <p:nvPr/>
        </p:nvPicPr>
        <p:blipFill rotWithShape="1">
          <a:blip r:embed="rId3"/>
          <a:srcRect b="26735"/>
          <a:stretch/>
        </p:blipFill>
        <p:spPr>
          <a:xfrm>
            <a:off x="4200525" y="4295775"/>
            <a:ext cx="7991475" cy="2714625"/>
          </a:xfrm>
          <a:prstGeom prst="rect">
            <a:avLst/>
          </a:prstGeom>
        </p:spPr>
      </p:pic>
    </p:spTree>
    <p:extLst>
      <p:ext uri="{BB962C8B-B14F-4D97-AF65-F5344CB8AC3E}">
        <p14:creationId xmlns:p14="http://schemas.microsoft.com/office/powerpoint/2010/main" val="32146825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7800" y="365125"/>
            <a:ext cx="8636000" cy="1325563"/>
          </a:xfrm>
        </p:spPr>
        <p:txBody>
          <a:bodyPr/>
          <a:lstStyle/>
          <a:p>
            <a:r>
              <a:rPr lang="en-GB" b="1" dirty="0" smtClean="0">
                <a:solidFill>
                  <a:schemeClr val="tx1">
                    <a:lumMod val="85000"/>
                    <a:lumOff val="15000"/>
                  </a:schemeClr>
                </a:solidFill>
                <a:effectLst>
                  <a:outerShdw blurRad="38100" dist="38100" dir="2700000" algn="tl">
                    <a:srgbClr val="000000">
                      <a:alpha val="43137"/>
                    </a:srgbClr>
                  </a:outerShdw>
                </a:effectLst>
              </a:rPr>
              <a:t>Creating Assets</a:t>
            </a:r>
            <a:endParaRPr lang="en-GB" b="1" dirty="0">
              <a:solidFill>
                <a:schemeClr val="tx1">
                  <a:lumMod val="85000"/>
                  <a:lumOff val="15000"/>
                </a:schemeClr>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3530600" y="1825625"/>
            <a:ext cx="7823200" cy="4351338"/>
          </a:xfrm>
        </p:spPr>
        <p:txBody>
          <a:bodyPr>
            <a:normAutofit/>
          </a:bodyPr>
          <a:lstStyle/>
          <a:p>
            <a:r>
              <a:rPr lang="en-GB" dirty="0" smtClean="0">
                <a:solidFill>
                  <a:schemeClr val="tx1">
                    <a:lumMod val="85000"/>
                    <a:lumOff val="15000"/>
                  </a:schemeClr>
                </a:solidFill>
              </a:rPr>
              <a:t>Created using GIMP 2.8</a:t>
            </a:r>
          </a:p>
          <a:p>
            <a:r>
              <a:rPr lang="en-GB" dirty="0" smtClean="0">
                <a:solidFill>
                  <a:schemeClr val="tx1">
                    <a:lumMod val="85000"/>
                    <a:lumOff val="15000"/>
                  </a:schemeClr>
                </a:solidFill>
              </a:rPr>
              <a:t>Original sprite designs</a:t>
            </a:r>
            <a:endParaRPr lang="en-GB" dirty="0" smtClean="0">
              <a:solidFill>
                <a:schemeClr val="tx1">
                  <a:lumMod val="85000"/>
                  <a:lumOff val="15000"/>
                </a:schemeClr>
              </a:solidFill>
            </a:endParaRPr>
          </a:p>
          <a:p>
            <a:endParaRPr lang="en-GB" dirty="0" smtClean="0">
              <a:solidFill>
                <a:schemeClr val="tx1">
                  <a:lumMod val="85000"/>
                  <a:lumOff val="15000"/>
                </a:schemeClr>
              </a:solidFill>
            </a:endParaRPr>
          </a:p>
          <a:p>
            <a:endParaRPr lang="en-GB" dirty="0">
              <a:solidFill>
                <a:schemeClr val="tx1">
                  <a:lumMod val="85000"/>
                  <a:lumOff val="15000"/>
                </a:schemeClr>
              </a:solidFill>
            </a:endParaRPr>
          </a:p>
        </p:txBody>
      </p:sp>
      <p:pic>
        <p:nvPicPr>
          <p:cNvPr id="6" name="Picture 5"/>
          <p:cNvPicPr>
            <a:picLocks noChangeAspect="1"/>
          </p:cNvPicPr>
          <p:nvPr/>
        </p:nvPicPr>
        <p:blipFill rotWithShape="1">
          <a:blip r:embed="rId3"/>
          <a:srcRect l="8591"/>
          <a:stretch/>
        </p:blipFill>
        <p:spPr>
          <a:xfrm>
            <a:off x="-12700" y="0"/>
            <a:ext cx="3804857" cy="6858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9582271" y="1526857"/>
            <a:ext cx="1521714" cy="228257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4578" y="3713035"/>
            <a:ext cx="2857500" cy="285750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03657" y="4130611"/>
            <a:ext cx="1682370" cy="1682370"/>
          </a:xfrm>
          <a:prstGeom prst="rect">
            <a:avLst/>
          </a:prstGeom>
        </p:spPr>
      </p:pic>
    </p:spTree>
    <p:extLst>
      <p:ext uri="{BB962C8B-B14F-4D97-AF65-F5344CB8AC3E}">
        <p14:creationId xmlns:p14="http://schemas.microsoft.com/office/powerpoint/2010/main" val="369822165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782</TotalTime>
  <Words>1306</Words>
  <Application>Microsoft Office PowerPoint</Application>
  <PresentationFormat>Widescreen</PresentationFormat>
  <Paragraphs>216</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PowerPoint Presentation</vt:lpstr>
      <vt:lpstr>Game Origins</vt:lpstr>
      <vt:lpstr>Project Strategy</vt:lpstr>
      <vt:lpstr>Project Strategy Rationale</vt:lpstr>
      <vt:lpstr>Key Technologies</vt:lpstr>
      <vt:lpstr>Technology Rationale</vt:lpstr>
      <vt:lpstr>Project Progress Diary</vt:lpstr>
      <vt:lpstr>Project Progress Diary</vt:lpstr>
      <vt:lpstr>Creating Assets</vt:lpstr>
      <vt:lpstr>Scalability</vt:lpstr>
      <vt:lpstr>Challenges</vt:lpstr>
      <vt:lpstr>What would we do differently?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Grid Wars</dc:title>
  <dc:creator>Matthew Webber</dc:creator>
  <cp:lastModifiedBy>James Hill</cp:lastModifiedBy>
  <cp:revision>79</cp:revision>
  <dcterms:created xsi:type="dcterms:W3CDTF">2015-10-07T08:43:44Z</dcterms:created>
  <dcterms:modified xsi:type="dcterms:W3CDTF">2015-10-08T15:48:34Z</dcterms:modified>
</cp:coreProperties>
</file>